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5.jpg" ContentType="image/jpeg"/>
  <Override PartName="/ppt/media/image46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9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1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54.jpg" ContentType="image/jpeg"/>
  <Override PartName="/ppt/media/image55.jpg" ContentType="image/jpeg"/>
  <Override PartName="/ppt/notesSlides/notesSlide27.xml" ContentType="application/vnd.openxmlformats-officedocument.presentationml.notesSlide+xml"/>
  <Override PartName="/ppt/media/image56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48" r:id="rId3"/>
    <p:sldId id="593" r:id="rId4"/>
    <p:sldId id="349" r:id="rId5"/>
    <p:sldId id="310" r:id="rId6"/>
    <p:sldId id="584" r:id="rId7"/>
    <p:sldId id="585" r:id="rId8"/>
    <p:sldId id="586" r:id="rId9"/>
    <p:sldId id="588" r:id="rId10"/>
    <p:sldId id="589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456" r:id="rId23"/>
    <p:sldId id="459" r:id="rId24"/>
    <p:sldId id="461" r:id="rId25"/>
    <p:sldId id="460" r:id="rId26"/>
    <p:sldId id="481" r:id="rId27"/>
    <p:sldId id="497" r:id="rId28"/>
    <p:sldId id="498" r:id="rId29"/>
    <p:sldId id="499" r:id="rId30"/>
    <p:sldId id="592" r:id="rId31"/>
    <p:sldId id="271" r:id="rId32"/>
    <p:sldId id="473" r:id="rId33"/>
    <p:sldId id="474" r:id="rId34"/>
    <p:sldId id="488" r:id="rId35"/>
    <p:sldId id="472" r:id="rId36"/>
    <p:sldId id="467" r:id="rId37"/>
    <p:sldId id="505" r:id="rId38"/>
    <p:sldId id="507" r:id="rId39"/>
    <p:sldId id="509" r:id="rId40"/>
    <p:sldId id="508" r:id="rId41"/>
    <p:sldId id="510" r:id="rId42"/>
    <p:sldId id="514" r:id="rId43"/>
    <p:sldId id="369" r:id="rId44"/>
    <p:sldId id="597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11" r:id="rId53"/>
    <p:sldId id="346" r:id="rId54"/>
    <p:sldId id="632" r:id="rId55"/>
    <p:sldId id="633" r:id="rId56"/>
    <p:sldId id="634" r:id="rId57"/>
    <p:sldId id="635" r:id="rId58"/>
    <p:sldId id="334" r:id="rId59"/>
    <p:sldId id="335" r:id="rId60"/>
    <p:sldId id="336" r:id="rId61"/>
    <p:sldId id="6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71" autoAdjust="0"/>
  </p:normalViewPr>
  <p:slideViewPr>
    <p:cSldViewPr snapToGrid="0">
      <p:cViewPr varScale="1">
        <p:scale>
          <a:sx n="58" d="100"/>
          <a:sy n="58" d="100"/>
        </p:scale>
        <p:origin x="9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76DCD-6D12-498E-927A-952772913040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096FD-E8E0-415B-873B-305BB13C496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878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7A330F-0BC8-49D7-A944-695EB46CD0A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>
            <a:extLst>
              <a:ext uri="{FF2B5EF4-FFF2-40B4-BE49-F238E27FC236}">
                <a16:creationId xmlns:a16="http://schemas.microsoft.com/office/drawing/2014/main" id="{68FDCD97-93F5-0110-AFFE-018D46F0A6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42A957-1666-47B0-ADC9-4CDD49E5AD62}" type="slidenum">
              <a:rPr lang="en-US" altLang="en-PK"/>
              <a:pPr/>
              <a:t>48</a:t>
            </a:fld>
            <a:endParaRPr lang="en-US" altLang="en-PK"/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42FAB44F-874A-1E9B-6E21-4F94937C6A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CC2378D4-FFC1-3A79-8046-1FCCC5BB3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>
            <a:extLst>
              <a:ext uri="{FF2B5EF4-FFF2-40B4-BE49-F238E27FC236}">
                <a16:creationId xmlns:a16="http://schemas.microsoft.com/office/drawing/2014/main" id="{696CD63D-89C0-CEC7-807F-D167318DE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EBA766-2824-4A3B-9C42-CEAC7659E575}" type="slidenum">
              <a:rPr lang="en-US" altLang="en-PK"/>
              <a:pPr/>
              <a:t>49</a:t>
            </a:fld>
            <a:endParaRPr lang="en-US" altLang="en-PK"/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8ABA0260-BC0B-523E-8D55-D1B76B10BA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2" name="Rectangle 3">
            <a:extLst>
              <a:ext uri="{FF2B5EF4-FFF2-40B4-BE49-F238E27FC236}">
                <a16:creationId xmlns:a16="http://schemas.microsoft.com/office/drawing/2014/main" id="{E0AD00CB-33DE-C70D-40AB-D0CEA4AEAA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7076C61D-4FC5-64A3-2B2B-A8FAED157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0094DD7-3DED-4205-9BFA-21FAF3DD19DB}" type="slidenum">
              <a:rPr lang="en-US" altLang="en-PK"/>
              <a:pPr/>
              <a:t>50</a:t>
            </a:fld>
            <a:endParaRPr lang="en-US" altLang="en-PK"/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B62A8467-45CA-4CCC-02BF-0876972D56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A31C9EFA-ABA7-2BFB-16BC-F7F1251E6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>
            <a:extLst>
              <a:ext uri="{FF2B5EF4-FFF2-40B4-BE49-F238E27FC236}">
                <a16:creationId xmlns:a16="http://schemas.microsoft.com/office/drawing/2014/main" id="{79AF79E1-214B-85A0-EA13-27F129D32B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C06ABF-9829-4E04-9EF3-8F24CBF80892}" type="slidenum">
              <a:rPr lang="en-US" altLang="en-PK"/>
              <a:pPr/>
              <a:t>51</a:t>
            </a:fld>
            <a:endParaRPr lang="en-US" altLang="en-PK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1E15C12D-0FE1-2E8B-1CD5-E8F082CC2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7E96AB81-92CB-156F-E2F5-33004A2BA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DFF444DA-F509-F920-AD12-02AF3859E2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E48271F-CA3D-493B-B506-F02C8EEE140D}" type="slidenum">
              <a:rPr lang="en-US" altLang="en-PK"/>
              <a:pPr/>
              <a:t>52</a:t>
            </a:fld>
            <a:endParaRPr lang="en-US" altLang="en-PK"/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2B1D2BF9-12D1-2E42-CB7D-F5D633307E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1A060B79-55C7-D193-C941-BD72AF86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89986A36-F572-2CD4-D35C-65CC2EFD6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1EDF5D-58BF-4E45-B0D7-51402BD3E970}" type="slidenum">
              <a:rPr lang="en-US" altLang="en-PK"/>
              <a:pPr/>
              <a:t>54</a:t>
            </a:fld>
            <a:endParaRPr lang="en-US" altLang="en-PK"/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7CFD1702-581A-C447-E469-E3237FB20F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30200" y="67310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54664A81-0C69-88C0-6D90-2A663EA66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81" tIns="44941" rIns="89881" bIns="4494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PK">
                <a:latin typeface="Arial" panose="020B0604020202020204" pitchFamily="34" charset="0"/>
                <a:cs typeface="Arial" panose="020B0604020202020204" pitchFamily="34" charset="0"/>
              </a:rPr>
              <a:t>Linearity of median filter: try filter([0 0 0; 0 1 0; 0 0 0] + [1 1 1; 1 1 2; 2 2 2])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>
            <a:extLst>
              <a:ext uri="{FF2B5EF4-FFF2-40B4-BE49-F238E27FC236}">
                <a16:creationId xmlns:a16="http://schemas.microsoft.com/office/drawing/2014/main" id="{CDCF3FCA-C73B-AF1E-E2C3-E076D5C481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3CFF659-54D1-4393-BA0F-ABCF1600209E}" type="slidenum">
              <a:rPr lang="en-US" altLang="en-PK">
                <a:latin typeface="Calibri" panose="020F0502020204030204" pitchFamily="34" charset="0"/>
              </a:rPr>
              <a:pPr/>
              <a:t>55</a:t>
            </a:fld>
            <a:endParaRPr lang="en-US" altLang="en-PK">
              <a:latin typeface="Calibri" panose="020F0502020204030204" pitchFamily="34" charset="0"/>
            </a:endParaRPr>
          </a:p>
        </p:txBody>
      </p:sp>
      <p:sp>
        <p:nvSpPr>
          <p:cNvPr id="278531" name="Rectangle 2">
            <a:extLst>
              <a:ext uri="{FF2B5EF4-FFF2-40B4-BE49-F238E27FC236}">
                <a16:creationId xmlns:a16="http://schemas.microsoft.com/office/drawing/2014/main" id="{961562F5-1B20-CDC1-1CE3-EDD419B26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2" name="Rectangle 3">
            <a:extLst>
              <a:ext uri="{FF2B5EF4-FFF2-40B4-BE49-F238E27FC236}">
                <a16:creationId xmlns:a16="http://schemas.microsoft.com/office/drawing/2014/main" id="{A9DEB978-E4EF-119B-D6CF-0ADEF8B1C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>
            <a:extLst>
              <a:ext uri="{FF2B5EF4-FFF2-40B4-BE49-F238E27FC236}">
                <a16:creationId xmlns:a16="http://schemas.microsoft.com/office/drawing/2014/main" id="{E0924574-966F-8F92-1A6C-8D37F0122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0AF453-C0F6-4C00-8E1D-05AA80F780A2}" type="slidenum">
              <a:rPr lang="en-US" altLang="en-PK"/>
              <a:pPr/>
              <a:t>57</a:t>
            </a:fld>
            <a:endParaRPr lang="en-US" altLang="en-PK"/>
          </a:p>
        </p:txBody>
      </p:sp>
      <p:sp>
        <p:nvSpPr>
          <p:cNvPr id="281603" name="Rectangle 2">
            <a:extLst>
              <a:ext uri="{FF2B5EF4-FFF2-40B4-BE49-F238E27FC236}">
                <a16:creationId xmlns:a16="http://schemas.microsoft.com/office/drawing/2014/main" id="{A6A85CF5-ED84-65D1-DBA5-B5494DD863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4" name="Rectangle 3">
            <a:extLst>
              <a:ext uri="{FF2B5EF4-FFF2-40B4-BE49-F238E27FC236}">
                <a16:creationId xmlns:a16="http://schemas.microsoft.com/office/drawing/2014/main" id="{47E48DDE-4FCF-0583-C37D-AA1A7D6D0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756a210c2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756a210c2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36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756a210c2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756a210c2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0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6C6D3D-63F5-43F0-8220-69118B54FBA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756a210c2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756a210c2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24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756a210c2_0_1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756a210c2_0_1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98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756a210c2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756a210c2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79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756a210c2_0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3756a210c2_0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679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756a210c2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756a210c2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756a210c2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756a210c2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301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756a210c2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756a210c2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074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756a210c2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756a210c2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96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756a210c2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756a210c2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97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756a210c2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756a210c2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81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A76B8-4245-438E-AE87-AEABE722B1B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03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B3A0A-D57B-4CAC-84DB-6D90894AFFC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3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87F93-8D1F-4BCD-9CEA-002EA20EF34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4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665B81EB-D020-6197-6F3B-62121B305E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1BFEFA-FEEE-411C-974E-CB680BD62734}" type="slidenum">
              <a:rPr lang="en-US" altLang="en-PK"/>
              <a:pPr/>
              <a:t>44</a:t>
            </a:fld>
            <a:endParaRPr lang="en-US" altLang="en-PK"/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D40FA87B-AEC7-9E65-265C-2A8406919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92D5F897-F4CD-ABFE-D80E-18EAEDEC3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>
            <a:extLst>
              <a:ext uri="{FF2B5EF4-FFF2-40B4-BE49-F238E27FC236}">
                <a16:creationId xmlns:a16="http://schemas.microsoft.com/office/drawing/2014/main" id="{08D87CEC-FF94-0AE6-AD7A-AB11F5BF7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FF5515-C8F9-4761-AA9D-66614C261E40}" type="slidenum">
              <a:rPr lang="en-US" altLang="en-PK"/>
              <a:pPr/>
              <a:t>45</a:t>
            </a:fld>
            <a:endParaRPr lang="en-US" altLang="en-PK"/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7640CDF8-1EC3-2B37-3F33-7BF95F053C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A5DFEF4C-86AA-15DC-BCDC-F60A8EE45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>
            <a:extLst>
              <a:ext uri="{FF2B5EF4-FFF2-40B4-BE49-F238E27FC236}">
                <a16:creationId xmlns:a16="http://schemas.microsoft.com/office/drawing/2014/main" id="{0E62644A-83B6-0DC4-9EC9-32EA195A48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95235D-8921-410A-AF1F-3A7F4B4A019A}" type="slidenum">
              <a:rPr lang="en-US" altLang="en-PK"/>
              <a:pPr/>
              <a:t>46</a:t>
            </a:fld>
            <a:endParaRPr lang="en-US" altLang="en-PK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5E038AC5-75FD-2525-1E9C-3233A17E8D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9A21A53A-9025-75CF-516D-7B4763A02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>
            <a:extLst>
              <a:ext uri="{FF2B5EF4-FFF2-40B4-BE49-F238E27FC236}">
                <a16:creationId xmlns:a16="http://schemas.microsoft.com/office/drawing/2014/main" id="{1800C40F-A0CE-9C35-DD26-5D1AF02F57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CB72998-9B12-4992-B495-62FCE0BAF67F}" type="slidenum">
              <a:rPr lang="en-US" altLang="en-PK"/>
              <a:pPr/>
              <a:t>47</a:t>
            </a:fld>
            <a:endParaRPr lang="en-US" altLang="en-PK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E387BE90-4B72-DD54-52A6-AAF37D279C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86612864-B37A-EC3B-B529-836B17EFB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K" altLang="en-P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85C7-2DF2-AFCE-47A9-81A0A1CE5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32267-B954-D638-C453-C0FBE9ED4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0B89F-1F9A-6D47-F4EA-60C36072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339C-4922-4E79-4F9F-22FF79D8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AF597-82B5-50AE-FBDA-D68C9ADF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9892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A1BA-D039-51EA-43BB-68627B0F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57A38-D2AB-8EFA-EDA4-062B54DD0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AFD0-3311-0ACF-099E-DA991904D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996C-0EB3-1B8C-E3CA-D3F00430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5A8C-B554-B556-5677-C533200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8859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82729-A14B-1B09-D665-9D8E578BB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0045E-6090-9137-872F-C600CF11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D01EC-D3F8-A5F6-B8DA-BC6D0AD9C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7D149-9128-8473-EF84-9D6FEC11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E0EBE-5C27-9B05-B3E1-8D29F392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0857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7201" y="600275"/>
            <a:ext cx="8372687" cy="590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67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50799">
              <a:lnSpc>
                <a:spcPts val="1687"/>
              </a:lnSpc>
            </a:pPr>
            <a:fld id="{81D60167-4931-47E6-BA6A-407CBD079E47}" type="slidenum">
              <a:rPr lang="en-PK" spc="-33" smtClean="0"/>
              <a:pPr marL="50799">
                <a:lnSpc>
                  <a:spcPts val="1687"/>
                </a:lnSpc>
              </a:pPr>
              <a:t>‹#›</a:t>
            </a:fld>
            <a:endParaRPr lang="en-PK" spc="-33" dirty="0"/>
          </a:p>
        </p:txBody>
      </p:sp>
    </p:spTree>
    <p:extLst>
      <p:ext uri="{BB962C8B-B14F-4D97-AF65-F5344CB8AC3E}">
        <p14:creationId xmlns:p14="http://schemas.microsoft.com/office/powerpoint/2010/main" val="1569407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90200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013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9B43-54BA-E706-25CD-B3A0E6D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18D4B-4A0A-48CA-2FA1-CD5799A92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0D7BF-13D5-F35A-7631-07C97E10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5F98D-4DED-8813-47C5-D92F18A2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C00C-9F09-B98D-C1A2-F7C8B9D3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1792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D42E-0ACE-7F72-1FF1-58DD49AB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24358-E5EF-775A-0C99-D18F42145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9AAB5-A6AD-E0E5-9523-D9DDDF65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4510-9D03-3922-7D50-37253A33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90E2-D934-1D87-B147-E84D643A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156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6562-0E54-C0CC-0301-0C23399D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0AAB-9AA9-1139-528C-540E18E21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D7BCE-268D-5B4D-19F3-EB99AA21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022EA-90AD-34A0-F077-5FFF185B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F3C4B-DEFC-BF69-279E-E9BEBD60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4E76E-45A2-95B5-7968-7E059EC2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5053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4509-ABFC-3AFB-ED06-1AE51BCF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1087F-B523-B91C-B316-DD61FC103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3FDE6-C680-1D08-356D-9A1E9B5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C9A9-3EA0-8F54-8AC0-11E60D31D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FD5EA-8E20-6F16-CAE2-92D9E3950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C6D97-0F96-3888-DA76-E03F980F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7A31F-EE09-4D7D-F5B0-8EFDE73F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3E78-731B-2D23-ED4F-1CCEBBA0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534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2EAC-45D9-75A4-E049-BA933087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698D-06BA-74F3-6CF4-B4A78E51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2133A-0B19-D0AA-FC14-6DDCDF93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07BB4-0469-FBD3-1B5B-91D8C1E0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76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891A9-D71E-6999-681A-63CEA8F9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EE8A3-6C61-28D7-C542-4835574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193E-2AAA-616E-260C-D0DD0EBE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4057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361C-A3EF-D293-9ACD-59049D2E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3906-8981-C211-FA1E-CFBCCF2C3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0EF2C-BF2B-5B05-33C8-9D94DDDF3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E0552-43DF-3D84-63E6-9C031CE7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10173-185A-89C4-8F77-4FEC3662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8E42D-96FE-FF29-91F5-74B7202F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06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D906-25AE-60CD-3E99-0B53389E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7F71C-356B-BC0A-934C-A42982D7C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EBD3F-7E75-F3E2-805D-A78883E8E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0571-DE12-203F-4070-21888D54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2EB59-8B8F-CA24-41A5-9A8982ED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B5ECD-0889-38D0-273A-6F50CC16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9221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2D386-BEA2-3AFB-7BD3-B8591AE0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DE82F-FB8C-196F-A86E-7B592E6B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377F2-3780-55DC-8A3B-6BAC560AF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90AB-1823-43A7-8AA3-161AE6506678}" type="datetimeFigureOut">
              <a:rPr lang="en-PK" smtClean="0"/>
              <a:t>17/10/2024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4326-58A2-AF45-A39B-5CD1D2708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BADA3-F447-BD3C-CEF1-AEBF52490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BE768-BD5C-48F1-9D36-8B91E278378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562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5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jpg"/><Relationship Id="rId4" Type="http://schemas.openxmlformats.org/officeDocument/2006/relationships/image" Target="../media/image4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jpg"/><Relationship Id="rId4" Type="http://schemas.openxmlformats.org/officeDocument/2006/relationships/image" Target="../media/image4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CC5D-5052-A78C-E6E5-84CEB7E48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A58E1-352C-2FB1-5B7F-BFE0FD61B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727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Nearby pixels are likely to belong to same object</a:t>
            </a:r>
          </a:p>
          <a:p>
            <a:pPr lvl="1"/>
            <a:r>
              <a:rPr lang="en-US" dirty="0"/>
              <a:t>thus likely to have similar color</a:t>
            </a:r>
          </a:p>
          <a:p>
            <a:r>
              <a:rPr lang="en-US" dirty="0"/>
              <a:t>Replace each pixel by </a:t>
            </a:r>
            <a:r>
              <a:rPr lang="en-US" i="1" dirty="0"/>
              <a:t>average of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0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09602" y="787417"/>
            <a:ext cx="11163583" cy="813898"/>
          </a:xfrm>
          <a:prstGeom prst="rect">
            <a:avLst/>
          </a:prstGeom>
        </p:spPr>
        <p:txBody>
          <a:bodyPr vert="horz" wrap="square" lIns="0" tIns="135467" rIns="0" bIns="0" rtlCol="0" anchor="ctr">
            <a:spAutoFit/>
          </a:bodyPr>
          <a:lstStyle/>
          <a:p>
            <a:pPr marL="33866">
              <a:lnSpc>
                <a:spcPct val="100000"/>
              </a:lnSpc>
              <a:spcBef>
                <a:spcPts val="133"/>
              </a:spcBef>
            </a:pPr>
            <a:r>
              <a:rPr sz="4400" b="0" spc="-113" dirty="0">
                <a:latin typeface="+mj-lt"/>
              </a:rPr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01" y="1981200"/>
            <a:ext cx="70823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Microsoft Sans Serif"/>
                <a:cs typeface="Microsoft Sans Serif"/>
              </a:rPr>
              <a:t>Linear</a:t>
            </a:r>
            <a:r>
              <a:rPr sz="2400" spc="-13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filters</a:t>
            </a:r>
            <a:r>
              <a:rPr sz="2400" spc="-7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combine</a:t>
            </a:r>
            <a:r>
              <a:rPr sz="2400" spc="-13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each</a:t>
            </a:r>
            <a:r>
              <a:rPr sz="2400" spc="-7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pixel</a:t>
            </a:r>
            <a:r>
              <a:rPr sz="2400" spc="-13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with</a:t>
            </a:r>
            <a:r>
              <a:rPr sz="2400" spc="-7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its</a:t>
            </a:r>
            <a:r>
              <a:rPr sz="2400" spc="-13" dirty="0">
                <a:latin typeface="Microsoft Sans Serif"/>
                <a:cs typeface="Microsoft Sans Serif"/>
              </a:rPr>
              <a:t> neighbours.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628" y="3250614"/>
            <a:ext cx="7529512" cy="26908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0267" y="6485467"/>
            <a:ext cx="471593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i="1" dirty="0">
                <a:solidFill>
                  <a:srgbClr val="53585F"/>
                </a:solidFill>
                <a:latin typeface="Arial"/>
                <a:cs typeface="Arial"/>
              </a:rPr>
              <a:t>Source:</a:t>
            </a:r>
            <a:r>
              <a:rPr sz="933" i="1" spc="413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933" i="1" spc="-13" dirty="0">
                <a:solidFill>
                  <a:srgbClr val="53585F"/>
                </a:solidFill>
                <a:latin typeface="Arial"/>
                <a:cs typeface="Arial"/>
              </a:rPr>
              <a:t>https://cs.brown.edu/courses/csci1430/lectures/2019Spring_01_Introduction.pdf</a:t>
            </a:r>
            <a:endParaRPr sz="933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09545"/>
            <a:ext cx="3657600" cy="2180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99">
              <a:lnSpc>
                <a:spcPts val="1687"/>
              </a:lnSpc>
            </a:pPr>
            <a:fld id="{81D60167-4931-47E6-BA6A-407CBD079E47}" type="slidenum">
              <a:rPr spc="-33" dirty="0"/>
              <a:pPr marL="50799">
                <a:lnSpc>
                  <a:spcPts val="1687"/>
                </a:lnSpc>
              </a:pPr>
              <a:t>11</a:t>
            </a:fld>
            <a:endParaRPr spc="-3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935758" y="6549727"/>
            <a:ext cx="242993" cy="237067"/>
          </a:xfrm>
          <a:custGeom>
            <a:avLst/>
            <a:gdLst/>
            <a:ahLst/>
            <a:cxnLst/>
            <a:rect l="l" t="t" r="r" b="b"/>
            <a:pathLst>
              <a:path w="182245" h="177800">
                <a:moveTo>
                  <a:pt x="0" y="0"/>
                </a:moveTo>
                <a:lnTo>
                  <a:pt x="182215" y="0"/>
                </a:lnTo>
                <a:lnTo>
                  <a:pt x="182215" y="177800"/>
                </a:lnTo>
                <a:lnTo>
                  <a:pt x="0" y="177800"/>
                </a:lnTo>
                <a:lnTo>
                  <a:pt x="0" y="0"/>
                </a:lnTo>
                <a:close/>
              </a:path>
            </a:pathLst>
          </a:custGeom>
          <a:solidFill>
            <a:srgbClr val="EFBAB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52168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340069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2527971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715873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903775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091677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279579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3467480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655383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843284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031185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4219087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4406989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4594892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4782792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4970695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158596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5346497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5534400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5722301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5910204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6098105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6286007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473909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6661809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1" name="object 31"/>
          <p:cNvGrpSpPr/>
          <p:nvPr/>
        </p:nvGrpSpPr>
        <p:grpSpPr>
          <a:xfrm>
            <a:off x="6839609" y="1905001"/>
            <a:ext cx="33867" cy="4593167"/>
            <a:chOff x="5129707" y="1428750"/>
            <a:chExt cx="25400" cy="3444875"/>
          </a:xfrm>
        </p:grpSpPr>
        <p:sp>
          <p:nvSpPr>
            <p:cNvPr id="32" name="object 32"/>
            <p:cNvSpPr/>
            <p:nvPr/>
          </p:nvSpPr>
          <p:spPr>
            <a:xfrm>
              <a:off x="51424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1424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424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042809" y="1905001"/>
            <a:ext cx="33867" cy="4593167"/>
            <a:chOff x="5282107" y="1428750"/>
            <a:chExt cx="25400" cy="3444875"/>
          </a:xfrm>
        </p:grpSpPr>
        <p:sp>
          <p:nvSpPr>
            <p:cNvPr id="36" name="object 36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2948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/>
          <p:nvPr/>
        </p:nvSpPr>
        <p:spPr>
          <a:xfrm>
            <a:off x="7254476" y="1905001"/>
            <a:ext cx="0" cy="4593167"/>
          </a:xfrm>
          <a:custGeom>
            <a:avLst/>
            <a:gdLst/>
            <a:ahLst/>
            <a:cxnLst/>
            <a:rect l="l" t="t" r="r" b="b"/>
            <a:pathLst>
              <a:path h="3444875">
                <a:moveTo>
                  <a:pt x="0" y="0"/>
                </a:moveTo>
                <a:lnTo>
                  <a:pt x="0" y="3444263"/>
                </a:lnTo>
              </a:path>
            </a:pathLst>
          </a:custGeom>
          <a:ln w="12700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0" name="object 40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41" name="object 41"/>
            <p:cNvSpPr/>
            <p:nvPr/>
          </p:nvSpPr>
          <p:spPr>
            <a:xfrm>
              <a:off x="5581784" y="1428750"/>
              <a:ext cx="0" cy="3444875"/>
            </a:xfrm>
            <a:custGeom>
              <a:avLst/>
              <a:gdLst/>
              <a:ahLst/>
              <a:cxnLst/>
              <a:rect l="l" t="t" r="r" b="b"/>
              <a:pathLst>
                <a:path h="3444875">
                  <a:moveTo>
                    <a:pt x="0" y="0"/>
                  </a:moveTo>
                  <a:lnTo>
                    <a:pt x="0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6628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129707" y="27075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840657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6628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29707" y="28599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840657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75537" y="2792049"/>
              <a:ext cx="325755" cy="324485"/>
            </a:xfrm>
            <a:custGeom>
              <a:avLst/>
              <a:gdLst/>
              <a:ahLst/>
              <a:cxnLst/>
              <a:rect l="l" t="t" r="r" b="b"/>
              <a:pathLst>
                <a:path w="325754" h="324485">
                  <a:moveTo>
                    <a:pt x="0" y="0"/>
                  </a:moveTo>
                  <a:lnTo>
                    <a:pt x="325263" y="0"/>
                  </a:lnTo>
                  <a:lnTo>
                    <a:pt x="325263" y="324462"/>
                  </a:lnTo>
                  <a:lnTo>
                    <a:pt x="0" y="32446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8166100" y="4924549"/>
            <a:ext cx="2584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pc="-25" smtClean="0"/>
              <a:pPr marL="38100">
                <a:lnSpc>
                  <a:spcPts val="1265"/>
                </a:lnSpc>
              </a:pPr>
              <a:t>12</a:t>
            </a:fld>
            <a:endParaRPr spc="-3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71733" y="3471333"/>
            <a:ext cx="538480" cy="5303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60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>
              <a:spcBef>
                <a:spcPts val="7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53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400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/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60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8" name="object 8"/>
            <p:cNvSpPr/>
            <p:nvPr/>
          </p:nvSpPr>
          <p:spPr>
            <a:xfrm>
              <a:off x="1614126" y="1428750"/>
              <a:ext cx="3382645" cy="3444875"/>
            </a:xfrm>
            <a:custGeom>
              <a:avLst/>
              <a:gdLst/>
              <a:ahLst/>
              <a:cxnLst/>
              <a:rect l="l" t="t" r="r" b="b"/>
              <a:pathLst>
                <a:path w="3382645" h="3444875">
                  <a:moveTo>
                    <a:pt x="0" y="0"/>
                  </a:moveTo>
                  <a:lnTo>
                    <a:pt x="0" y="3444263"/>
                  </a:lnTo>
                </a:path>
                <a:path w="3382645" h="3444875">
                  <a:moveTo>
                    <a:pt x="140926" y="0"/>
                  </a:moveTo>
                  <a:lnTo>
                    <a:pt x="140926" y="3444263"/>
                  </a:lnTo>
                </a:path>
                <a:path w="3382645" h="3444875">
                  <a:moveTo>
                    <a:pt x="281852" y="0"/>
                  </a:moveTo>
                  <a:lnTo>
                    <a:pt x="281852" y="3444263"/>
                  </a:lnTo>
                </a:path>
                <a:path w="3382645" h="3444875">
                  <a:moveTo>
                    <a:pt x="422779" y="0"/>
                  </a:moveTo>
                  <a:lnTo>
                    <a:pt x="422779" y="3444263"/>
                  </a:lnTo>
                </a:path>
                <a:path w="3382645" h="3444875">
                  <a:moveTo>
                    <a:pt x="563705" y="0"/>
                  </a:moveTo>
                  <a:lnTo>
                    <a:pt x="563705" y="3444263"/>
                  </a:lnTo>
                </a:path>
                <a:path w="3382645" h="3444875">
                  <a:moveTo>
                    <a:pt x="704631" y="0"/>
                  </a:moveTo>
                  <a:lnTo>
                    <a:pt x="704631" y="3444263"/>
                  </a:lnTo>
                </a:path>
                <a:path w="3382645" h="3444875">
                  <a:moveTo>
                    <a:pt x="845557" y="0"/>
                  </a:moveTo>
                  <a:lnTo>
                    <a:pt x="845557" y="3444263"/>
                  </a:lnTo>
                </a:path>
                <a:path w="3382645" h="3444875">
                  <a:moveTo>
                    <a:pt x="986484" y="0"/>
                  </a:moveTo>
                  <a:lnTo>
                    <a:pt x="986484" y="3444263"/>
                  </a:lnTo>
                </a:path>
                <a:path w="3382645" h="3444875">
                  <a:moveTo>
                    <a:pt x="1127411" y="0"/>
                  </a:moveTo>
                  <a:lnTo>
                    <a:pt x="1127411" y="3444263"/>
                  </a:lnTo>
                </a:path>
                <a:path w="3382645" h="3444875">
                  <a:moveTo>
                    <a:pt x="1268336" y="0"/>
                  </a:moveTo>
                  <a:lnTo>
                    <a:pt x="1268336" y="3444263"/>
                  </a:lnTo>
                </a:path>
                <a:path w="3382645" h="3444875">
                  <a:moveTo>
                    <a:pt x="1409263" y="0"/>
                  </a:moveTo>
                  <a:lnTo>
                    <a:pt x="1409263" y="3444263"/>
                  </a:lnTo>
                </a:path>
                <a:path w="3382645" h="3444875">
                  <a:moveTo>
                    <a:pt x="1550189" y="0"/>
                  </a:moveTo>
                  <a:lnTo>
                    <a:pt x="1550189" y="3444263"/>
                  </a:lnTo>
                </a:path>
                <a:path w="3382645" h="3444875">
                  <a:moveTo>
                    <a:pt x="1691115" y="0"/>
                  </a:moveTo>
                  <a:lnTo>
                    <a:pt x="1691115" y="3444263"/>
                  </a:lnTo>
                </a:path>
                <a:path w="3382645" h="3444875">
                  <a:moveTo>
                    <a:pt x="1832042" y="0"/>
                  </a:moveTo>
                  <a:lnTo>
                    <a:pt x="1832042" y="3444263"/>
                  </a:lnTo>
                </a:path>
                <a:path w="3382645" h="3444875">
                  <a:moveTo>
                    <a:pt x="1972968" y="0"/>
                  </a:moveTo>
                  <a:lnTo>
                    <a:pt x="1972968" y="3444263"/>
                  </a:lnTo>
                </a:path>
                <a:path w="3382645" h="3444875">
                  <a:moveTo>
                    <a:pt x="2113895" y="0"/>
                  </a:moveTo>
                  <a:lnTo>
                    <a:pt x="2113895" y="3444263"/>
                  </a:lnTo>
                </a:path>
                <a:path w="3382645" h="3444875">
                  <a:moveTo>
                    <a:pt x="2254820" y="0"/>
                  </a:moveTo>
                  <a:lnTo>
                    <a:pt x="2254820" y="3444263"/>
                  </a:lnTo>
                </a:path>
                <a:path w="3382645" h="3444875">
                  <a:moveTo>
                    <a:pt x="2395747" y="0"/>
                  </a:moveTo>
                  <a:lnTo>
                    <a:pt x="2395747" y="3444263"/>
                  </a:lnTo>
                </a:path>
                <a:path w="3382645" h="3444875">
                  <a:moveTo>
                    <a:pt x="2536674" y="0"/>
                  </a:moveTo>
                  <a:lnTo>
                    <a:pt x="2536674" y="3444263"/>
                  </a:lnTo>
                </a:path>
                <a:path w="3382645" h="3444875">
                  <a:moveTo>
                    <a:pt x="2677599" y="0"/>
                  </a:moveTo>
                  <a:lnTo>
                    <a:pt x="2677599" y="3444263"/>
                  </a:lnTo>
                </a:path>
                <a:path w="3382645" h="3444875">
                  <a:moveTo>
                    <a:pt x="2818526" y="0"/>
                  </a:moveTo>
                  <a:lnTo>
                    <a:pt x="2818526" y="3444263"/>
                  </a:lnTo>
                </a:path>
                <a:path w="3382645" h="3444875">
                  <a:moveTo>
                    <a:pt x="2959453" y="0"/>
                  </a:moveTo>
                  <a:lnTo>
                    <a:pt x="2959453" y="3444263"/>
                  </a:lnTo>
                </a:path>
                <a:path w="3382645" h="3444875">
                  <a:moveTo>
                    <a:pt x="3100379" y="0"/>
                  </a:moveTo>
                  <a:lnTo>
                    <a:pt x="3100379" y="3444263"/>
                  </a:lnTo>
                </a:path>
                <a:path w="3382645" h="3444875">
                  <a:moveTo>
                    <a:pt x="3241305" y="0"/>
                  </a:moveTo>
                  <a:lnTo>
                    <a:pt x="3241305" y="3444263"/>
                  </a:lnTo>
                </a:path>
                <a:path w="3382645" h="3444875">
                  <a:moveTo>
                    <a:pt x="3382231" y="0"/>
                  </a:moveTo>
                  <a:lnTo>
                    <a:pt x="338223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1424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24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24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4807" y="1428750"/>
              <a:ext cx="287020" cy="3444875"/>
            </a:xfrm>
            <a:custGeom>
              <a:avLst/>
              <a:gdLst/>
              <a:ahLst/>
              <a:cxnLst/>
              <a:rect l="l" t="t" r="r" b="b"/>
              <a:pathLst>
                <a:path w="287020" h="3444875">
                  <a:moveTo>
                    <a:pt x="0" y="1443935"/>
                  </a:moveTo>
                  <a:lnTo>
                    <a:pt x="0" y="3444263"/>
                  </a:lnTo>
                </a:path>
                <a:path w="287020" h="3444875">
                  <a:moveTo>
                    <a:pt x="146050" y="0"/>
                  </a:moveTo>
                  <a:lnTo>
                    <a:pt x="146050" y="3444263"/>
                  </a:lnTo>
                </a:path>
                <a:path w="287020" h="3444875">
                  <a:moveTo>
                    <a:pt x="286976" y="0"/>
                  </a:moveTo>
                  <a:lnTo>
                    <a:pt x="286976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6628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9707" y="27075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840657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6628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29707" y="28599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840657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9034050" y="3722733"/>
            <a:ext cx="434340" cy="432647"/>
          </a:xfrm>
          <a:custGeom>
            <a:avLst/>
            <a:gdLst/>
            <a:ahLst/>
            <a:cxnLst/>
            <a:rect l="l" t="t" r="r" b="b"/>
            <a:pathLst>
              <a:path w="325754" h="324485">
                <a:moveTo>
                  <a:pt x="0" y="0"/>
                </a:moveTo>
                <a:lnTo>
                  <a:pt x="325263" y="0"/>
                </a:lnTo>
                <a:lnTo>
                  <a:pt x="325263" y="324462"/>
                </a:lnTo>
                <a:lnTo>
                  <a:pt x="0" y="324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8094134" y="4944533"/>
            <a:ext cx="2178473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180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180</a:t>
            </a:r>
            <a:r>
              <a:rPr sz="1333" spc="380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180</a:t>
            </a:r>
            <a:r>
              <a:rPr sz="1333" spc="380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L="157476"/>
            <a:r>
              <a:rPr sz="1333" spc="93" dirty="0">
                <a:latin typeface="Arial MT"/>
                <a:cs typeface="Arial MT"/>
              </a:rPr>
              <a:t>=</a:t>
            </a:r>
            <a:r>
              <a:rPr sz="1333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56543" y="361011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0"/>
                </a:lnTo>
                <a:lnTo>
                  <a:pt x="0" y="152400"/>
                </a:lnTo>
                <a:lnTo>
                  <a:pt x="1524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671733" y="3471334"/>
            <a:ext cx="52154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60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1733" y="3674534"/>
            <a:ext cx="335280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280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8933" y="3674534"/>
            <a:ext cx="81280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1733" y="3877734"/>
            <a:ext cx="521547" cy="1197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60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spc="-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667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12" name="object 12"/>
            <p:cNvSpPr/>
            <p:nvPr/>
          </p:nvSpPr>
          <p:spPr>
            <a:xfrm>
              <a:off x="1614126" y="1428750"/>
              <a:ext cx="3382645" cy="3444875"/>
            </a:xfrm>
            <a:custGeom>
              <a:avLst/>
              <a:gdLst/>
              <a:ahLst/>
              <a:cxnLst/>
              <a:rect l="l" t="t" r="r" b="b"/>
              <a:pathLst>
                <a:path w="3382645" h="3444875">
                  <a:moveTo>
                    <a:pt x="0" y="0"/>
                  </a:moveTo>
                  <a:lnTo>
                    <a:pt x="0" y="3444263"/>
                  </a:lnTo>
                </a:path>
                <a:path w="3382645" h="3444875">
                  <a:moveTo>
                    <a:pt x="140926" y="0"/>
                  </a:moveTo>
                  <a:lnTo>
                    <a:pt x="140926" y="3444263"/>
                  </a:lnTo>
                </a:path>
                <a:path w="3382645" h="3444875">
                  <a:moveTo>
                    <a:pt x="281852" y="0"/>
                  </a:moveTo>
                  <a:lnTo>
                    <a:pt x="281852" y="3444263"/>
                  </a:lnTo>
                </a:path>
                <a:path w="3382645" h="3444875">
                  <a:moveTo>
                    <a:pt x="422779" y="0"/>
                  </a:moveTo>
                  <a:lnTo>
                    <a:pt x="422779" y="3444263"/>
                  </a:lnTo>
                </a:path>
                <a:path w="3382645" h="3444875">
                  <a:moveTo>
                    <a:pt x="563705" y="0"/>
                  </a:moveTo>
                  <a:lnTo>
                    <a:pt x="563705" y="3444263"/>
                  </a:lnTo>
                </a:path>
                <a:path w="3382645" h="3444875">
                  <a:moveTo>
                    <a:pt x="704631" y="0"/>
                  </a:moveTo>
                  <a:lnTo>
                    <a:pt x="704631" y="3444263"/>
                  </a:lnTo>
                </a:path>
                <a:path w="3382645" h="3444875">
                  <a:moveTo>
                    <a:pt x="845557" y="0"/>
                  </a:moveTo>
                  <a:lnTo>
                    <a:pt x="845557" y="3444263"/>
                  </a:lnTo>
                </a:path>
                <a:path w="3382645" h="3444875">
                  <a:moveTo>
                    <a:pt x="986484" y="0"/>
                  </a:moveTo>
                  <a:lnTo>
                    <a:pt x="986484" y="3444263"/>
                  </a:lnTo>
                </a:path>
                <a:path w="3382645" h="3444875">
                  <a:moveTo>
                    <a:pt x="1127411" y="0"/>
                  </a:moveTo>
                  <a:lnTo>
                    <a:pt x="1127411" y="3444263"/>
                  </a:lnTo>
                </a:path>
                <a:path w="3382645" h="3444875">
                  <a:moveTo>
                    <a:pt x="1268336" y="0"/>
                  </a:moveTo>
                  <a:lnTo>
                    <a:pt x="1268336" y="3444263"/>
                  </a:lnTo>
                </a:path>
                <a:path w="3382645" h="3444875">
                  <a:moveTo>
                    <a:pt x="1409263" y="0"/>
                  </a:moveTo>
                  <a:lnTo>
                    <a:pt x="1409263" y="3444263"/>
                  </a:lnTo>
                </a:path>
                <a:path w="3382645" h="3444875">
                  <a:moveTo>
                    <a:pt x="1550189" y="0"/>
                  </a:moveTo>
                  <a:lnTo>
                    <a:pt x="1550189" y="3444263"/>
                  </a:lnTo>
                </a:path>
                <a:path w="3382645" h="3444875">
                  <a:moveTo>
                    <a:pt x="1691115" y="0"/>
                  </a:moveTo>
                  <a:lnTo>
                    <a:pt x="1691115" y="3444263"/>
                  </a:lnTo>
                </a:path>
                <a:path w="3382645" h="3444875">
                  <a:moveTo>
                    <a:pt x="1832042" y="0"/>
                  </a:moveTo>
                  <a:lnTo>
                    <a:pt x="1832042" y="3444263"/>
                  </a:lnTo>
                </a:path>
                <a:path w="3382645" h="3444875">
                  <a:moveTo>
                    <a:pt x="1972968" y="0"/>
                  </a:moveTo>
                  <a:lnTo>
                    <a:pt x="1972968" y="3444263"/>
                  </a:lnTo>
                </a:path>
                <a:path w="3382645" h="3444875">
                  <a:moveTo>
                    <a:pt x="2113895" y="0"/>
                  </a:moveTo>
                  <a:lnTo>
                    <a:pt x="2113895" y="3444263"/>
                  </a:lnTo>
                </a:path>
                <a:path w="3382645" h="3444875">
                  <a:moveTo>
                    <a:pt x="2254820" y="0"/>
                  </a:moveTo>
                  <a:lnTo>
                    <a:pt x="2254820" y="3444263"/>
                  </a:lnTo>
                </a:path>
                <a:path w="3382645" h="3444875">
                  <a:moveTo>
                    <a:pt x="2395747" y="0"/>
                  </a:moveTo>
                  <a:lnTo>
                    <a:pt x="2395747" y="3444263"/>
                  </a:lnTo>
                </a:path>
                <a:path w="3382645" h="3444875">
                  <a:moveTo>
                    <a:pt x="2536674" y="0"/>
                  </a:moveTo>
                  <a:lnTo>
                    <a:pt x="2536674" y="3444263"/>
                  </a:lnTo>
                </a:path>
                <a:path w="3382645" h="3444875">
                  <a:moveTo>
                    <a:pt x="2677599" y="0"/>
                  </a:moveTo>
                  <a:lnTo>
                    <a:pt x="2677599" y="3444263"/>
                  </a:lnTo>
                </a:path>
                <a:path w="3382645" h="3444875">
                  <a:moveTo>
                    <a:pt x="2818526" y="0"/>
                  </a:moveTo>
                  <a:lnTo>
                    <a:pt x="2818526" y="3444263"/>
                  </a:lnTo>
                </a:path>
                <a:path w="3382645" h="3444875">
                  <a:moveTo>
                    <a:pt x="2959453" y="0"/>
                  </a:moveTo>
                  <a:lnTo>
                    <a:pt x="2959453" y="3444263"/>
                  </a:lnTo>
                </a:path>
                <a:path w="3382645" h="3444875">
                  <a:moveTo>
                    <a:pt x="3100379" y="0"/>
                  </a:moveTo>
                  <a:lnTo>
                    <a:pt x="3100379" y="3444263"/>
                  </a:lnTo>
                </a:path>
                <a:path w="3382645" h="3444875">
                  <a:moveTo>
                    <a:pt x="3241305" y="0"/>
                  </a:moveTo>
                  <a:lnTo>
                    <a:pt x="3241305" y="3444263"/>
                  </a:lnTo>
                </a:path>
                <a:path w="3382645" h="3444875">
                  <a:moveTo>
                    <a:pt x="3382231" y="0"/>
                  </a:moveTo>
                  <a:lnTo>
                    <a:pt x="338223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24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24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24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4807" y="1428750"/>
              <a:ext cx="287020" cy="3444875"/>
            </a:xfrm>
            <a:custGeom>
              <a:avLst/>
              <a:gdLst/>
              <a:ahLst/>
              <a:cxnLst/>
              <a:rect l="l" t="t" r="r" b="b"/>
              <a:pathLst>
                <a:path w="287020" h="3444875">
                  <a:moveTo>
                    <a:pt x="0" y="1443935"/>
                  </a:moveTo>
                  <a:lnTo>
                    <a:pt x="0" y="3444263"/>
                  </a:lnTo>
                </a:path>
                <a:path w="287020" h="3444875">
                  <a:moveTo>
                    <a:pt x="146050" y="0"/>
                  </a:moveTo>
                  <a:lnTo>
                    <a:pt x="146050" y="3444263"/>
                  </a:lnTo>
                </a:path>
                <a:path w="287020" h="3444875">
                  <a:moveTo>
                    <a:pt x="286976" y="0"/>
                  </a:moveTo>
                  <a:lnTo>
                    <a:pt x="286976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6628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29707" y="27075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840657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6628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29707" y="2859985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840657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9034050" y="3722733"/>
            <a:ext cx="434340" cy="432647"/>
          </a:xfrm>
          <a:custGeom>
            <a:avLst/>
            <a:gdLst/>
            <a:ahLst/>
            <a:cxnLst/>
            <a:rect l="l" t="t" r="r" b="b"/>
            <a:pathLst>
              <a:path w="325754" h="324485">
                <a:moveTo>
                  <a:pt x="0" y="0"/>
                </a:moveTo>
                <a:lnTo>
                  <a:pt x="325263" y="0"/>
                </a:lnTo>
                <a:lnTo>
                  <a:pt x="325263" y="324462"/>
                </a:lnTo>
                <a:lnTo>
                  <a:pt x="0" y="324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8094134" y="4944533"/>
            <a:ext cx="2178473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180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180</a:t>
            </a:r>
            <a:r>
              <a:rPr sz="1333" spc="380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180</a:t>
            </a:r>
            <a:r>
              <a:rPr sz="1333" spc="380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  <a:p>
            <a:pPr marL="157476"/>
            <a:r>
              <a:rPr sz="1333" spc="93" dirty="0">
                <a:latin typeface="Arial MT"/>
                <a:cs typeface="Arial MT"/>
              </a:rPr>
              <a:t>=</a:t>
            </a:r>
            <a:r>
              <a:rPr sz="1333" dirty="0">
                <a:latin typeface="Arial MT"/>
                <a:cs typeface="Arial MT"/>
              </a:rPr>
              <a:t> </a:t>
            </a:r>
            <a:r>
              <a:rPr sz="1333" spc="-67" dirty="0">
                <a:latin typeface="Arial MT"/>
                <a:cs typeface="Arial MT"/>
              </a:rPr>
              <a:t>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059743" y="3610113"/>
            <a:ext cx="194733" cy="203200"/>
          </a:xfrm>
          <a:custGeom>
            <a:avLst/>
            <a:gdLst/>
            <a:ahLst/>
            <a:cxnLst/>
            <a:rect l="l" t="t" r="r" b="b"/>
            <a:pathLst>
              <a:path w="146050" h="152400">
                <a:moveTo>
                  <a:pt x="146050" y="0"/>
                </a:moveTo>
                <a:lnTo>
                  <a:pt x="0" y="0"/>
                </a:lnTo>
                <a:lnTo>
                  <a:pt x="0" y="152400"/>
                </a:lnTo>
                <a:lnTo>
                  <a:pt x="146050" y="152400"/>
                </a:lnTo>
                <a:lnTo>
                  <a:pt x="146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891868" y="3471333"/>
            <a:ext cx="547793" cy="5303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27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>
              <a:spcBef>
                <a:spcPts val="7"/>
              </a:spcBef>
            </a:pP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27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/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27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9" name="object 9"/>
            <p:cNvSpPr/>
            <p:nvPr/>
          </p:nvSpPr>
          <p:spPr>
            <a:xfrm>
              <a:off x="1614126" y="1428750"/>
              <a:ext cx="3382645" cy="3444875"/>
            </a:xfrm>
            <a:custGeom>
              <a:avLst/>
              <a:gdLst/>
              <a:ahLst/>
              <a:cxnLst/>
              <a:rect l="l" t="t" r="r" b="b"/>
              <a:pathLst>
                <a:path w="3382645" h="3444875">
                  <a:moveTo>
                    <a:pt x="0" y="0"/>
                  </a:moveTo>
                  <a:lnTo>
                    <a:pt x="0" y="3444263"/>
                  </a:lnTo>
                </a:path>
                <a:path w="3382645" h="3444875">
                  <a:moveTo>
                    <a:pt x="140926" y="0"/>
                  </a:moveTo>
                  <a:lnTo>
                    <a:pt x="140926" y="3444263"/>
                  </a:lnTo>
                </a:path>
                <a:path w="3382645" h="3444875">
                  <a:moveTo>
                    <a:pt x="281852" y="0"/>
                  </a:moveTo>
                  <a:lnTo>
                    <a:pt x="281852" y="3444263"/>
                  </a:lnTo>
                </a:path>
                <a:path w="3382645" h="3444875">
                  <a:moveTo>
                    <a:pt x="422779" y="0"/>
                  </a:moveTo>
                  <a:lnTo>
                    <a:pt x="422779" y="3444263"/>
                  </a:lnTo>
                </a:path>
                <a:path w="3382645" h="3444875">
                  <a:moveTo>
                    <a:pt x="563705" y="0"/>
                  </a:moveTo>
                  <a:lnTo>
                    <a:pt x="563705" y="3444263"/>
                  </a:lnTo>
                </a:path>
                <a:path w="3382645" h="3444875">
                  <a:moveTo>
                    <a:pt x="704631" y="0"/>
                  </a:moveTo>
                  <a:lnTo>
                    <a:pt x="704631" y="3444263"/>
                  </a:lnTo>
                </a:path>
                <a:path w="3382645" h="3444875">
                  <a:moveTo>
                    <a:pt x="845557" y="0"/>
                  </a:moveTo>
                  <a:lnTo>
                    <a:pt x="845557" y="3444263"/>
                  </a:lnTo>
                </a:path>
                <a:path w="3382645" h="3444875">
                  <a:moveTo>
                    <a:pt x="986484" y="0"/>
                  </a:moveTo>
                  <a:lnTo>
                    <a:pt x="986484" y="3444263"/>
                  </a:lnTo>
                </a:path>
                <a:path w="3382645" h="3444875">
                  <a:moveTo>
                    <a:pt x="1127411" y="0"/>
                  </a:moveTo>
                  <a:lnTo>
                    <a:pt x="1127411" y="3444263"/>
                  </a:lnTo>
                </a:path>
                <a:path w="3382645" h="3444875">
                  <a:moveTo>
                    <a:pt x="1268336" y="0"/>
                  </a:moveTo>
                  <a:lnTo>
                    <a:pt x="1268336" y="3444263"/>
                  </a:lnTo>
                </a:path>
                <a:path w="3382645" h="3444875">
                  <a:moveTo>
                    <a:pt x="1409263" y="0"/>
                  </a:moveTo>
                  <a:lnTo>
                    <a:pt x="1409263" y="3444263"/>
                  </a:lnTo>
                </a:path>
                <a:path w="3382645" h="3444875">
                  <a:moveTo>
                    <a:pt x="1550189" y="0"/>
                  </a:moveTo>
                  <a:lnTo>
                    <a:pt x="1550189" y="3444263"/>
                  </a:lnTo>
                </a:path>
                <a:path w="3382645" h="3444875">
                  <a:moveTo>
                    <a:pt x="1691115" y="0"/>
                  </a:moveTo>
                  <a:lnTo>
                    <a:pt x="1691115" y="3444263"/>
                  </a:lnTo>
                </a:path>
                <a:path w="3382645" h="3444875">
                  <a:moveTo>
                    <a:pt x="1832042" y="0"/>
                  </a:moveTo>
                  <a:lnTo>
                    <a:pt x="1832042" y="3444263"/>
                  </a:lnTo>
                </a:path>
                <a:path w="3382645" h="3444875">
                  <a:moveTo>
                    <a:pt x="1972968" y="0"/>
                  </a:moveTo>
                  <a:lnTo>
                    <a:pt x="1972968" y="3444263"/>
                  </a:lnTo>
                </a:path>
                <a:path w="3382645" h="3444875">
                  <a:moveTo>
                    <a:pt x="2113895" y="0"/>
                  </a:moveTo>
                  <a:lnTo>
                    <a:pt x="2113895" y="3444263"/>
                  </a:lnTo>
                </a:path>
                <a:path w="3382645" h="3444875">
                  <a:moveTo>
                    <a:pt x="2254820" y="0"/>
                  </a:moveTo>
                  <a:lnTo>
                    <a:pt x="2254820" y="3444263"/>
                  </a:lnTo>
                </a:path>
                <a:path w="3382645" h="3444875">
                  <a:moveTo>
                    <a:pt x="2395747" y="0"/>
                  </a:moveTo>
                  <a:lnTo>
                    <a:pt x="2395747" y="3444263"/>
                  </a:lnTo>
                </a:path>
                <a:path w="3382645" h="3444875">
                  <a:moveTo>
                    <a:pt x="2536674" y="0"/>
                  </a:moveTo>
                  <a:lnTo>
                    <a:pt x="2536674" y="3444263"/>
                  </a:lnTo>
                </a:path>
                <a:path w="3382645" h="3444875">
                  <a:moveTo>
                    <a:pt x="2677599" y="0"/>
                  </a:moveTo>
                  <a:lnTo>
                    <a:pt x="2677599" y="3444263"/>
                  </a:lnTo>
                </a:path>
                <a:path w="3382645" h="3444875">
                  <a:moveTo>
                    <a:pt x="2818526" y="0"/>
                  </a:moveTo>
                  <a:lnTo>
                    <a:pt x="2818526" y="3444263"/>
                  </a:lnTo>
                </a:path>
                <a:path w="3382645" h="3444875">
                  <a:moveTo>
                    <a:pt x="2959453" y="0"/>
                  </a:moveTo>
                  <a:lnTo>
                    <a:pt x="2959453" y="3444263"/>
                  </a:lnTo>
                </a:path>
                <a:path w="3382645" h="3444875">
                  <a:moveTo>
                    <a:pt x="3100379" y="0"/>
                  </a:moveTo>
                  <a:lnTo>
                    <a:pt x="3100379" y="3444263"/>
                  </a:lnTo>
                </a:path>
                <a:path w="3382645" h="3444875">
                  <a:moveTo>
                    <a:pt x="3241305" y="0"/>
                  </a:moveTo>
                  <a:lnTo>
                    <a:pt x="3241305" y="3444263"/>
                  </a:lnTo>
                </a:path>
                <a:path w="3382645" h="3444875">
                  <a:moveTo>
                    <a:pt x="3382231" y="0"/>
                  </a:moveTo>
                  <a:lnTo>
                    <a:pt x="338223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2407" y="1428750"/>
              <a:ext cx="0" cy="1431290"/>
            </a:xfrm>
            <a:custGeom>
              <a:avLst/>
              <a:gdLst/>
              <a:ahLst/>
              <a:cxnLst/>
              <a:rect l="l" t="t" r="r" b="b"/>
              <a:pathLst>
                <a:path h="1431289">
                  <a:moveTo>
                    <a:pt x="0" y="0"/>
                  </a:moveTo>
                  <a:lnTo>
                    <a:pt x="0" y="1278835"/>
                  </a:lnTo>
                </a:path>
                <a:path h="1431289">
                  <a:moveTo>
                    <a:pt x="0" y="1278835"/>
                  </a:moveTo>
                  <a:lnTo>
                    <a:pt x="0" y="14312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2407" y="2859985"/>
              <a:ext cx="0" cy="2013585"/>
            </a:xfrm>
            <a:custGeom>
              <a:avLst/>
              <a:gdLst/>
              <a:ahLst/>
              <a:cxnLst/>
              <a:rect l="l" t="t" r="r" b="b"/>
              <a:pathLst>
                <a:path h="2013585">
                  <a:moveTo>
                    <a:pt x="0" y="0"/>
                  </a:moveTo>
                  <a:lnTo>
                    <a:pt x="0" y="20130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48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085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132784"/>
                  </a:lnTo>
                </a:path>
                <a:path h="1266189">
                  <a:moveTo>
                    <a:pt x="0" y="1132784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085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0857" y="2872685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085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581784" y="1428750"/>
              <a:ext cx="0" cy="1577340"/>
            </a:xfrm>
            <a:custGeom>
              <a:avLst/>
              <a:gdLst/>
              <a:ahLst/>
              <a:cxnLst/>
              <a:rect l="l" t="t" r="r" b="b"/>
              <a:pathLst>
                <a:path h="1577339">
                  <a:moveTo>
                    <a:pt x="0" y="0"/>
                  </a:moveTo>
                  <a:lnTo>
                    <a:pt x="0" y="1132784"/>
                  </a:lnTo>
                </a:path>
                <a:path h="1577339">
                  <a:moveTo>
                    <a:pt x="0" y="1132784"/>
                  </a:moveTo>
                  <a:lnTo>
                    <a:pt x="0" y="1278835"/>
                  </a:lnTo>
                </a:path>
                <a:path h="1577339">
                  <a:moveTo>
                    <a:pt x="0" y="1278835"/>
                  </a:moveTo>
                  <a:lnTo>
                    <a:pt x="0" y="1431235"/>
                  </a:lnTo>
                </a:path>
                <a:path h="1577339">
                  <a:moveTo>
                    <a:pt x="0" y="1431235"/>
                  </a:moveTo>
                  <a:lnTo>
                    <a:pt x="0" y="157728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1784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3974007" y="985630"/>
                  </a:lnTo>
                </a:path>
                <a:path w="4262755" h="1132205">
                  <a:moveTo>
                    <a:pt x="3974007" y="985630"/>
                  </a:moveTo>
                  <a:lnTo>
                    <a:pt x="4114934" y="985630"/>
                  </a:lnTo>
                </a:path>
                <a:path w="4262755" h="1132205">
                  <a:moveTo>
                    <a:pt x="4114934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675557" y="1131680"/>
                  </a:lnTo>
                </a:path>
                <a:path w="4262755" h="1132205">
                  <a:moveTo>
                    <a:pt x="3675557" y="1131680"/>
                  </a:moveTo>
                  <a:lnTo>
                    <a:pt x="38152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2107" y="27075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986707" y="0"/>
                  </a:moveTo>
                  <a:lnTo>
                    <a:pt x="4114934" y="0"/>
                  </a:lnTo>
                </a:path>
                <a:path w="4262755" h="152400">
                  <a:moveTo>
                    <a:pt x="4114934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675557" y="152400"/>
                  </a:lnTo>
                </a:path>
                <a:path w="4262755" h="152400">
                  <a:moveTo>
                    <a:pt x="3675557" y="152400"/>
                  </a:moveTo>
                  <a:lnTo>
                    <a:pt x="38152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2107" y="28599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986707" y="0"/>
                  </a:moveTo>
                  <a:lnTo>
                    <a:pt x="4114934" y="0"/>
                  </a:lnTo>
                </a:path>
                <a:path w="4262755" h="1976754">
                  <a:moveTo>
                    <a:pt x="4114934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3974007" y="146050"/>
                  </a:lnTo>
                </a:path>
                <a:path w="4262755" h="1976754">
                  <a:moveTo>
                    <a:pt x="3974007" y="146050"/>
                  </a:moveTo>
                  <a:lnTo>
                    <a:pt x="4114934" y="146050"/>
                  </a:lnTo>
                </a:path>
                <a:path w="4262755" h="1976754">
                  <a:moveTo>
                    <a:pt x="4114934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9034050" y="3722733"/>
            <a:ext cx="434340" cy="432647"/>
          </a:xfrm>
          <a:custGeom>
            <a:avLst/>
            <a:gdLst/>
            <a:ahLst/>
            <a:cxnLst/>
            <a:rect l="l" t="t" r="r" b="b"/>
            <a:pathLst>
              <a:path w="325754" h="324485">
                <a:moveTo>
                  <a:pt x="0" y="0"/>
                </a:moveTo>
                <a:lnTo>
                  <a:pt x="325263" y="0"/>
                </a:lnTo>
                <a:lnTo>
                  <a:pt x="325263" y="324462"/>
                </a:lnTo>
                <a:lnTo>
                  <a:pt x="0" y="324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094134" y="4944533"/>
            <a:ext cx="2178473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0 x 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6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6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L="157476"/>
            <a:r>
              <a:rPr sz="1333" spc="93" dirty="0">
                <a:latin typeface="Arial MT"/>
                <a:cs typeface="Arial MT"/>
              </a:rPr>
              <a:t>=</a:t>
            </a:r>
            <a:r>
              <a:rPr sz="1333" dirty="0">
                <a:latin typeface="Arial MT"/>
                <a:cs typeface="Arial MT"/>
              </a:rPr>
              <a:t>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059743" y="3610113"/>
            <a:ext cx="194733" cy="203200"/>
          </a:xfrm>
          <a:custGeom>
            <a:avLst/>
            <a:gdLst/>
            <a:ahLst/>
            <a:cxnLst/>
            <a:rect l="l" t="t" r="r" b="b"/>
            <a:pathLst>
              <a:path w="146050" h="152400">
                <a:moveTo>
                  <a:pt x="146050" y="0"/>
                </a:moveTo>
                <a:lnTo>
                  <a:pt x="0" y="0"/>
                </a:lnTo>
                <a:lnTo>
                  <a:pt x="0" y="152400"/>
                </a:lnTo>
                <a:lnTo>
                  <a:pt x="146050" y="152400"/>
                </a:lnTo>
                <a:lnTo>
                  <a:pt x="146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891868" y="3471333"/>
            <a:ext cx="547793" cy="5303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27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>
              <a:spcBef>
                <a:spcPts val="7"/>
              </a:spcBef>
            </a:pP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433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255</a:t>
            </a:r>
            <a:r>
              <a:rPr sz="667" spc="327" dirty="0">
                <a:latin typeface="Microsoft Sans Serif"/>
                <a:cs typeface="Microsoft Sans Serif"/>
              </a:rPr>
              <a:t>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/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27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9" name="object 9"/>
            <p:cNvSpPr/>
            <p:nvPr/>
          </p:nvSpPr>
          <p:spPr>
            <a:xfrm>
              <a:off x="1614126" y="1428750"/>
              <a:ext cx="3382645" cy="3444875"/>
            </a:xfrm>
            <a:custGeom>
              <a:avLst/>
              <a:gdLst/>
              <a:ahLst/>
              <a:cxnLst/>
              <a:rect l="l" t="t" r="r" b="b"/>
              <a:pathLst>
                <a:path w="3382645" h="3444875">
                  <a:moveTo>
                    <a:pt x="0" y="0"/>
                  </a:moveTo>
                  <a:lnTo>
                    <a:pt x="0" y="3444263"/>
                  </a:lnTo>
                </a:path>
                <a:path w="3382645" h="3444875">
                  <a:moveTo>
                    <a:pt x="140926" y="0"/>
                  </a:moveTo>
                  <a:lnTo>
                    <a:pt x="140926" y="3444263"/>
                  </a:lnTo>
                </a:path>
                <a:path w="3382645" h="3444875">
                  <a:moveTo>
                    <a:pt x="281852" y="0"/>
                  </a:moveTo>
                  <a:lnTo>
                    <a:pt x="281852" y="3444263"/>
                  </a:lnTo>
                </a:path>
                <a:path w="3382645" h="3444875">
                  <a:moveTo>
                    <a:pt x="422779" y="0"/>
                  </a:moveTo>
                  <a:lnTo>
                    <a:pt x="422779" y="3444263"/>
                  </a:lnTo>
                </a:path>
                <a:path w="3382645" h="3444875">
                  <a:moveTo>
                    <a:pt x="563705" y="0"/>
                  </a:moveTo>
                  <a:lnTo>
                    <a:pt x="563705" y="3444263"/>
                  </a:lnTo>
                </a:path>
                <a:path w="3382645" h="3444875">
                  <a:moveTo>
                    <a:pt x="704631" y="0"/>
                  </a:moveTo>
                  <a:lnTo>
                    <a:pt x="704631" y="3444263"/>
                  </a:lnTo>
                </a:path>
                <a:path w="3382645" h="3444875">
                  <a:moveTo>
                    <a:pt x="845557" y="0"/>
                  </a:moveTo>
                  <a:lnTo>
                    <a:pt x="845557" y="3444263"/>
                  </a:lnTo>
                </a:path>
                <a:path w="3382645" h="3444875">
                  <a:moveTo>
                    <a:pt x="986484" y="0"/>
                  </a:moveTo>
                  <a:lnTo>
                    <a:pt x="986484" y="3444263"/>
                  </a:lnTo>
                </a:path>
                <a:path w="3382645" h="3444875">
                  <a:moveTo>
                    <a:pt x="1127411" y="0"/>
                  </a:moveTo>
                  <a:lnTo>
                    <a:pt x="1127411" y="3444263"/>
                  </a:lnTo>
                </a:path>
                <a:path w="3382645" h="3444875">
                  <a:moveTo>
                    <a:pt x="1268336" y="0"/>
                  </a:moveTo>
                  <a:lnTo>
                    <a:pt x="1268336" y="3444263"/>
                  </a:lnTo>
                </a:path>
                <a:path w="3382645" h="3444875">
                  <a:moveTo>
                    <a:pt x="1409263" y="0"/>
                  </a:moveTo>
                  <a:lnTo>
                    <a:pt x="1409263" y="3444263"/>
                  </a:lnTo>
                </a:path>
                <a:path w="3382645" h="3444875">
                  <a:moveTo>
                    <a:pt x="1550189" y="0"/>
                  </a:moveTo>
                  <a:lnTo>
                    <a:pt x="1550189" y="3444263"/>
                  </a:lnTo>
                </a:path>
                <a:path w="3382645" h="3444875">
                  <a:moveTo>
                    <a:pt x="1691115" y="0"/>
                  </a:moveTo>
                  <a:lnTo>
                    <a:pt x="1691115" y="3444263"/>
                  </a:lnTo>
                </a:path>
                <a:path w="3382645" h="3444875">
                  <a:moveTo>
                    <a:pt x="1832042" y="0"/>
                  </a:moveTo>
                  <a:lnTo>
                    <a:pt x="1832042" y="3444263"/>
                  </a:lnTo>
                </a:path>
                <a:path w="3382645" h="3444875">
                  <a:moveTo>
                    <a:pt x="1972968" y="0"/>
                  </a:moveTo>
                  <a:lnTo>
                    <a:pt x="1972968" y="3444263"/>
                  </a:lnTo>
                </a:path>
                <a:path w="3382645" h="3444875">
                  <a:moveTo>
                    <a:pt x="2113895" y="0"/>
                  </a:moveTo>
                  <a:lnTo>
                    <a:pt x="2113895" y="3444263"/>
                  </a:lnTo>
                </a:path>
                <a:path w="3382645" h="3444875">
                  <a:moveTo>
                    <a:pt x="2254820" y="0"/>
                  </a:moveTo>
                  <a:lnTo>
                    <a:pt x="2254820" y="3444263"/>
                  </a:lnTo>
                </a:path>
                <a:path w="3382645" h="3444875">
                  <a:moveTo>
                    <a:pt x="2395747" y="0"/>
                  </a:moveTo>
                  <a:lnTo>
                    <a:pt x="2395747" y="3444263"/>
                  </a:lnTo>
                </a:path>
                <a:path w="3382645" h="3444875">
                  <a:moveTo>
                    <a:pt x="2536674" y="0"/>
                  </a:moveTo>
                  <a:lnTo>
                    <a:pt x="2536674" y="3444263"/>
                  </a:lnTo>
                </a:path>
                <a:path w="3382645" h="3444875">
                  <a:moveTo>
                    <a:pt x="2677599" y="0"/>
                  </a:moveTo>
                  <a:lnTo>
                    <a:pt x="2677599" y="3444263"/>
                  </a:lnTo>
                </a:path>
                <a:path w="3382645" h="3444875">
                  <a:moveTo>
                    <a:pt x="2818526" y="0"/>
                  </a:moveTo>
                  <a:lnTo>
                    <a:pt x="2818526" y="3444263"/>
                  </a:lnTo>
                </a:path>
                <a:path w="3382645" h="3444875">
                  <a:moveTo>
                    <a:pt x="2959453" y="0"/>
                  </a:moveTo>
                  <a:lnTo>
                    <a:pt x="2959453" y="3444263"/>
                  </a:lnTo>
                </a:path>
                <a:path w="3382645" h="3444875">
                  <a:moveTo>
                    <a:pt x="3100379" y="0"/>
                  </a:moveTo>
                  <a:lnTo>
                    <a:pt x="3100379" y="3444263"/>
                  </a:lnTo>
                </a:path>
                <a:path w="3382645" h="3444875">
                  <a:moveTo>
                    <a:pt x="3241305" y="0"/>
                  </a:moveTo>
                  <a:lnTo>
                    <a:pt x="3241305" y="3444263"/>
                  </a:lnTo>
                </a:path>
                <a:path w="3382645" h="3444875">
                  <a:moveTo>
                    <a:pt x="3382231" y="0"/>
                  </a:moveTo>
                  <a:lnTo>
                    <a:pt x="338223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2407" y="1428750"/>
              <a:ext cx="0" cy="1431290"/>
            </a:xfrm>
            <a:custGeom>
              <a:avLst/>
              <a:gdLst/>
              <a:ahLst/>
              <a:cxnLst/>
              <a:rect l="l" t="t" r="r" b="b"/>
              <a:pathLst>
                <a:path h="1431289">
                  <a:moveTo>
                    <a:pt x="0" y="0"/>
                  </a:moveTo>
                  <a:lnTo>
                    <a:pt x="0" y="1278835"/>
                  </a:lnTo>
                </a:path>
                <a:path h="1431289">
                  <a:moveTo>
                    <a:pt x="0" y="1278835"/>
                  </a:moveTo>
                  <a:lnTo>
                    <a:pt x="0" y="14312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2407" y="2859985"/>
              <a:ext cx="0" cy="2013585"/>
            </a:xfrm>
            <a:custGeom>
              <a:avLst/>
              <a:gdLst/>
              <a:ahLst/>
              <a:cxnLst/>
              <a:rect l="l" t="t" r="r" b="b"/>
              <a:pathLst>
                <a:path h="2013585">
                  <a:moveTo>
                    <a:pt x="0" y="0"/>
                  </a:moveTo>
                  <a:lnTo>
                    <a:pt x="0" y="20130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4807" y="2872685"/>
              <a:ext cx="0" cy="2000885"/>
            </a:xfrm>
            <a:custGeom>
              <a:avLst/>
              <a:gdLst/>
              <a:ahLst/>
              <a:cxnLst/>
              <a:rect l="l" t="t" r="r" b="b"/>
              <a:pathLst>
                <a:path h="2000885">
                  <a:moveTo>
                    <a:pt x="0" y="0"/>
                  </a:moveTo>
                  <a:lnTo>
                    <a:pt x="0" y="200032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085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132784"/>
                  </a:lnTo>
                </a:path>
                <a:path h="1266189">
                  <a:moveTo>
                    <a:pt x="0" y="1132784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085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0857" y="2872685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085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581784" y="1428750"/>
              <a:ext cx="0" cy="1577340"/>
            </a:xfrm>
            <a:custGeom>
              <a:avLst/>
              <a:gdLst/>
              <a:ahLst/>
              <a:cxnLst/>
              <a:rect l="l" t="t" r="r" b="b"/>
              <a:pathLst>
                <a:path h="1577339">
                  <a:moveTo>
                    <a:pt x="0" y="0"/>
                  </a:moveTo>
                  <a:lnTo>
                    <a:pt x="0" y="1132784"/>
                  </a:lnTo>
                </a:path>
                <a:path h="1577339">
                  <a:moveTo>
                    <a:pt x="0" y="1132784"/>
                  </a:moveTo>
                  <a:lnTo>
                    <a:pt x="0" y="1278835"/>
                  </a:lnTo>
                </a:path>
                <a:path h="1577339">
                  <a:moveTo>
                    <a:pt x="0" y="1278835"/>
                  </a:moveTo>
                  <a:lnTo>
                    <a:pt x="0" y="1431235"/>
                  </a:lnTo>
                </a:path>
                <a:path h="1577339">
                  <a:moveTo>
                    <a:pt x="0" y="1431235"/>
                  </a:moveTo>
                  <a:lnTo>
                    <a:pt x="0" y="157728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1784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3974007" y="985630"/>
                  </a:lnTo>
                </a:path>
                <a:path w="4262755" h="1132205">
                  <a:moveTo>
                    <a:pt x="3974007" y="985630"/>
                  </a:moveTo>
                  <a:lnTo>
                    <a:pt x="4114934" y="985630"/>
                  </a:lnTo>
                </a:path>
                <a:path w="4262755" h="1132205">
                  <a:moveTo>
                    <a:pt x="4114934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675557" y="1131680"/>
                  </a:lnTo>
                </a:path>
                <a:path w="4262755" h="1132205">
                  <a:moveTo>
                    <a:pt x="3675557" y="1131680"/>
                  </a:moveTo>
                  <a:lnTo>
                    <a:pt x="38152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2107" y="27075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986707" y="0"/>
                  </a:moveTo>
                  <a:lnTo>
                    <a:pt x="4114934" y="0"/>
                  </a:lnTo>
                </a:path>
                <a:path w="4262755" h="152400">
                  <a:moveTo>
                    <a:pt x="4114934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675557" y="152400"/>
                  </a:lnTo>
                </a:path>
                <a:path w="4262755" h="152400">
                  <a:moveTo>
                    <a:pt x="3675557" y="152400"/>
                  </a:moveTo>
                  <a:lnTo>
                    <a:pt x="38152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2107" y="28599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986707" y="0"/>
                  </a:moveTo>
                  <a:lnTo>
                    <a:pt x="4114934" y="0"/>
                  </a:lnTo>
                </a:path>
                <a:path w="4262755" h="1976754">
                  <a:moveTo>
                    <a:pt x="4114934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3974007" y="146050"/>
                  </a:lnTo>
                </a:path>
                <a:path w="4262755" h="1976754">
                  <a:moveTo>
                    <a:pt x="3974007" y="146050"/>
                  </a:moveTo>
                  <a:lnTo>
                    <a:pt x="4114934" y="146050"/>
                  </a:lnTo>
                </a:path>
                <a:path w="4262755" h="1976754">
                  <a:moveTo>
                    <a:pt x="4114934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9034050" y="3722733"/>
            <a:ext cx="434340" cy="432647"/>
          </a:xfrm>
          <a:custGeom>
            <a:avLst/>
            <a:gdLst/>
            <a:ahLst/>
            <a:cxnLst/>
            <a:rect l="l" t="t" r="r" b="b"/>
            <a:pathLst>
              <a:path w="325754" h="324485">
                <a:moveTo>
                  <a:pt x="0" y="0"/>
                </a:moveTo>
                <a:lnTo>
                  <a:pt x="325263" y="0"/>
                </a:lnTo>
                <a:lnTo>
                  <a:pt x="325263" y="324462"/>
                </a:lnTo>
                <a:lnTo>
                  <a:pt x="0" y="324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094134" y="4944533"/>
            <a:ext cx="2178473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0 x 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6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1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R="7620" algn="r"/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dirty="0">
                <a:latin typeface="Arial MT"/>
                <a:cs typeface="Arial MT"/>
              </a:rPr>
              <a:t> 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90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 x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373" dirty="0">
                <a:latin typeface="Arial MT"/>
                <a:cs typeface="Arial MT"/>
              </a:rPr>
              <a:t> </a:t>
            </a:r>
            <a:r>
              <a:rPr sz="1333" spc="93" dirty="0">
                <a:latin typeface="Arial MT"/>
                <a:cs typeface="Arial MT"/>
              </a:rPr>
              <a:t>+</a:t>
            </a:r>
            <a:r>
              <a:rPr sz="1333" spc="36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0</a:t>
            </a:r>
            <a:r>
              <a:rPr sz="1333" spc="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x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  <a:p>
            <a:pPr marL="157476"/>
            <a:r>
              <a:rPr sz="1333" spc="93" dirty="0">
                <a:latin typeface="Arial MT"/>
                <a:cs typeface="Arial MT"/>
              </a:rPr>
              <a:t>=</a:t>
            </a:r>
            <a:r>
              <a:rPr sz="1333" dirty="0">
                <a:latin typeface="Arial MT"/>
                <a:cs typeface="Arial MT"/>
              </a:rPr>
              <a:t> </a:t>
            </a:r>
            <a:r>
              <a:rPr sz="1333" spc="-33" dirty="0">
                <a:latin typeface="Arial MT"/>
                <a:cs typeface="Arial MT"/>
              </a:rPr>
              <a:t>255</a:t>
            </a:r>
            <a:endParaRPr sz="1333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131" y="2105024"/>
            <a:ext cx="5664200" cy="415374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856543" y="3610113"/>
            <a:ext cx="397933" cy="203200"/>
            <a:chOff x="5142407" y="2707585"/>
            <a:chExt cx="298450" cy="152400"/>
          </a:xfrm>
        </p:grpSpPr>
        <p:sp>
          <p:nvSpPr>
            <p:cNvPr id="7" name="object 7"/>
            <p:cNvSpPr/>
            <p:nvPr/>
          </p:nvSpPr>
          <p:spPr>
            <a:xfrm>
              <a:off x="5142407" y="270758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294807" y="2707585"/>
              <a:ext cx="146050" cy="152400"/>
            </a:xfrm>
            <a:custGeom>
              <a:avLst/>
              <a:gdLst/>
              <a:ahLst/>
              <a:cxnLst/>
              <a:rect l="l" t="t" r="r" b="b"/>
              <a:pathLst>
                <a:path w="146050" h="152400">
                  <a:moveTo>
                    <a:pt x="14605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46050" y="152400"/>
                  </a:lnTo>
                  <a:lnTo>
                    <a:pt x="14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71734" y="3471333"/>
            <a:ext cx="767927" cy="5303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53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>
              <a:spcBef>
                <a:spcPts val="7"/>
              </a:spcBef>
            </a:pPr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280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255</a:t>
            </a:r>
            <a:r>
              <a:rPr sz="667" spc="327" dirty="0">
                <a:latin typeface="Microsoft Sans Serif"/>
                <a:cs typeface="Microsoft Sans Serif"/>
              </a:rPr>
              <a:t>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  <a:p>
            <a:pPr>
              <a:spcBef>
                <a:spcPts val="40"/>
              </a:spcBef>
            </a:pPr>
            <a:endParaRPr sz="667">
              <a:latin typeface="Microsoft Sans Serif"/>
              <a:cs typeface="Microsoft Sans Serif"/>
            </a:endParaRPr>
          </a:p>
          <a:p>
            <a:pPr marL="16933"/>
            <a:r>
              <a:rPr sz="667" dirty="0">
                <a:latin typeface="Microsoft Sans Serif"/>
                <a:cs typeface="Microsoft Sans Serif"/>
              </a:rPr>
              <a:t>180</a:t>
            </a:r>
            <a:r>
              <a:rPr sz="667" spc="453" dirty="0">
                <a:latin typeface="Microsoft Sans Serif"/>
                <a:cs typeface="Microsoft Sans Serif"/>
              </a:rPr>
              <a:t> </a:t>
            </a:r>
            <a:r>
              <a:rPr sz="667" dirty="0">
                <a:latin typeface="Microsoft Sans Serif"/>
                <a:cs typeface="Microsoft Sans Serif"/>
              </a:rPr>
              <a:t>90</a:t>
            </a:r>
            <a:r>
              <a:rPr sz="667" spc="333" dirty="0">
                <a:latin typeface="Microsoft Sans Serif"/>
                <a:cs typeface="Microsoft Sans Serif"/>
              </a:rPr>
              <a:t>  </a:t>
            </a:r>
            <a:r>
              <a:rPr sz="667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667" spc="247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sz="667" spc="-33" dirty="0">
                <a:latin typeface="Microsoft Sans Serif"/>
                <a:cs typeface="Microsoft Sans Serif"/>
              </a:rPr>
              <a:t>255</a:t>
            </a:r>
            <a:endParaRPr sz="667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55801" y="1905001"/>
            <a:ext cx="5683673" cy="4593167"/>
            <a:chOff x="1466850" y="1428750"/>
            <a:chExt cx="4262755" cy="3444875"/>
          </a:xfrm>
        </p:grpSpPr>
        <p:sp>
          <p:nvSpPr>
            <p:cNvPr id="11" name="object 11"/>
            <p:cNvSpPr/>
            <p:nvPr/>
          </p:nvSpPr>
          <p:spPr>
            <a:xfrm>
              <a:off x="1614126" y="1428750"/>
              <a:ext cx="3241675" cy="3444875"/>
            </a:xfrm>
            <a:custGeom>
              <a:avLst/>
              <a:gdLst/>
              <a:ahLst/>
              <a:cxnLst/>
              <a:rect l="l" t="t" r="r" b="b"/>
              <a:pathLst>
                <a:path w="3241675" h="3444875">
                  <a:moveTo>
                    <a:pt x="0" y="0"/>
                  </a:moveTo>
                  <a:lnTo>
                    <a:pt x="0" y="3444263"/>
                  </a:lnTo>
                </a:path>
                <a:path w="3241675" h="3444875">
                  <a:moveTo>
                    <a:pt x="140926" y="0"/>
                  </a:moveTo>
                  <a:lnTo>
                    <a:pt x="140926" y="3444263"/>
                  </a:lnTo>
                </a:path>
                <a:path w="3241675" h="3444875">
                  <a:moveTo>
                    <a:pt x="281852" y="0"/>
                  </a:moveTo>
                  <a:lnTo>
                    <a:pt x="281852" y="3444263"/>
                  </a:lnTo>
                </a:path>
                <a:path w="3241675" h="3444875">
                  <a:moveTo>
                    <a:pt x="422779" y="0"/>
                  </a:moveTo>
                  <a:lnTo>
                    <a:pt x="422779" y="3444263"/>
                  </a:lnTo>
                </a:path>
                <a:path w="3241675" h="3444875">
                  <a:moveTo>
                    <a:pt x="563705" y="0"/>
                  </a:moveTo>
                  <a:lnTo>
                    <a:pt x="563705" y="3444263"/>
                  </a:lnTo>
                </a:path>
                <a:path w="3241675" h="3444875">
                  <a:moveTo>
                    <a:pt x="704631" y="0"/>
                  </a:moveTo>
                  <a:lnTo>
                    <a:pt x="704631" y="3444263"/>
                  </a:lnTo>
                </a:path>
                <a:path w="3241675" h="3444875">
                  <a:moveTo>
                    <a:pt x="845557" y="0"/>
                  </a:moveTo>
                  <a:lnTo>
                    <a:pt x="845557" y="3444263"/>
                  </a:lnTo>
                </a:path>
                <a:path w="3241675" h="3444875">
                  <a:moveTo>
                    <a:pt x="986484" y="0"/>
                  </a:moveTo>
                  <a:lnTo>
                    <a:pt x="986484" y="3444263"/>
                  </a:lnTo>
                </a:path>
                <a:path w="3241675" h="3444875">
                  <a:moveTo>
                    <a:pt x="1127411" y="0"/>
                  </a:moveTo>
                  <a:lnTo>
                    <a:pt x="1127411" y="3444263"/>
                  </a:lnTo>
                </a:path>
                <a:path w="3241675" h="3444875">
                  <a:moveTo>
                    <a:pt x="1268336" y="0"/>
                  </a:moveTo>
                  <a:lnTo>
                    <a:pt x="1268336" y="3444263"/>
                  </a:lnTo>
                </a:path>
                <a:path w="3241675" h="3444875">
                  <a:moveTo>
                    <a:pt x="1409263" y="0"/>
                  </a:moveTo>
                  <a:lnTo>
                    <a:pt x="1409263" y="3444263"/>
                  </a:lnTo>
                </a:path>
                <a:path w="3241675" h="3444875">
                  <a:moveTo>
                    <a:pt x="1550189" y="0"/>
                  </a:moveTo>
                  <a:lnTo>
                    <a:pt x="1550189" y="3444263"/>
                  </a:lnTo>
                </a:path>
                <a:path w="3241675" h="3444875">
                  <a:moveTo>
                    <a:pt x="1691115" y="0"/>
                  </a:moveTo>
                  <a:lnTo>
                    <a:pt x="1691115" y="3444263"/>
                  </a:lnTo>
                </a:path>
                <a:path w="3241675" h="3444875">
                  <a:moveTo>
                    <a:pt x="1832042" y="0"/>
                  </a:moveTo>
                  <a:lnTo>
                    <a:pt x="1832042" y="3444263"/>
                  </a:lnTo>
                </a:path>
                <a:path w="3241675" h="3444875">
                  <a:moveTo>
                    <a:pt x="1972968" y="0"/>
                  </a:moveTo>
                  <a:lnTo>
                    <a:pt x="1972968" y="3444263"/>
                  </a:lnTo>
                </a:path>
                <a:path w="3241675" h="3444875">
                  <a:moveTo>
                    <a:pt x="2113895" y="0"/>
                  </a:moveTo>
                  <a:lnTo>
                    <a:pt x="2113895" y="3444263"/>
                  </a:lnTo>
                </a:path>
                <a:path w="3241675" h="3444875">
                  <a:moveTo>
                    <a:pt x="2254820" y="0"/>
                  </a:moveTo>
                  <a:lnTo>
                    <a:pt x="2254820" y="3444263"/>
                  </a:lnTo>
                </a:path>
                <a:path w="3241675" h="3444875">
                  <a:moveTo>
                    <a:pt x="2395747" y="0"/>
                  </a:moveTo>
                  <a:lnTo>
                    <a:pt x="2395747" y="3444263"/>
                  </a:lnTo>
                </a:path>
                <a:path w="3241675" h="3444875">
                  <a:moveTo>
                    <a:pt x="2536674" y="0"/>
                  </a:moveTo>
                  <a:lnTo>
                    <a:pt x="2536674" y="3444263"/>
                  </a:lnTo>
                </a:path>
                <a:path w="3241675" h="3444875">
                  <a:moveTo>
                    <a:pt x="2677599" y="0"/>
                  </a:moveTo>
                  <a:lnTo>
                    <a:pt x="2677599" y="3444263"/>
                  </a:lnTo>
                </a:path>
                <a:path w="3241675" h="3444875">
                  <a:moveTo>
                    <a:pt x="2818526" y="0"/>
                  </a:moveTo>
                  <a:lnTo>
                    <a:pt x="2818526" y="3444263"/>
                  </a:lnTo>
                </a:path>
                <a:path w="3241675" h="3444875">
                  <a:moveTo>
                    <a:pt x="2959453" y="0"/>
                  </a:moveTo>
                  <a:lnTo>
                    <a:pt x="2959453" y="3444263"/>
                  </a:lnTo>
                </a:path>
                <a:path w="3241675" h="3444875">
                  <a:moveTo>
                    <a:pt x="3100379" y="0"/>
                  </a:moveTo>
                  <a:lnTo>
                    <a:pt x="3100379" y="3444263"/>
                  </a:lnTo>
                </a:path>
                <a:path w="3241675" h="3444875">
                  <a:moveTo>
                    <a:pt x="3241305" y="0"/>
                  </a:moveTo>
                  <a:lnTo>
                    <a:pt x="3241305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96357" y="1428750"/>
              <a:ext cx="0" cy="1577340"/>
            </a:xfrm>
            <a:custGeom>
              <a:avLst/>
              <a:gdLst/>
              <a:ahLst/>
              <a:cxnLst/>
              <a:rect l="l" t="t" r="r" b="b"/>
              <a:pathLst>
                <a:path h="1577339">
                  <a:moveTo>
                    <a:pt x="0" y="0"/>
                  </a:moveTo>
                  <a:lnTo>
                    <a:pt x="0" y="1132784"/>
                  </a:lnTo>
                </a:path>
                <a:path h="1577339">
                  <a:moveTo>
                    <a:pt x="0" y="1132784"/>
                  </a:moveTo>
                  <a:lnTo>
                    <a:pt x="0" y="157728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635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24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132784"/>
                  </a:lnTo>
                </a:path>
                <a:path h="1266189">
                  <a:moveTo>
                    <a:pt x="0" y="1132784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24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42407" y="2872685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240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480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132784"/>
                  </a:lnTo>
                </a:path>
                <a:path h="1266189">
                  <a:moveTo>
                    <a:pt x="0" y="1132784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480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4807" y="2872685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480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40857" y="142875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132784"/>
                  </a:lnTo>
                </a:path>
                <a:path h="1266189">
                  <a:moveTo>
                    <a:pt x="0" y="1132784"/>
                  </a:moveTo>
                  <a:lnTo>
                    <a:pt x="0" y="126613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40857" y="269488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80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0857" y="2872685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440857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581784" y="1428750"/>
              <a:ext cx="0" cy="1577340"/>
            </a:xfrm>
            <a:custGeom>
              <a:avLst/>
              <a:gdLst/>
              <a:ahLst/>
              <a:cxnLst/>
              <a:rect l="l" t="t" r="r" b="b"/>
              <a:pathLst>
                <a:path h="1577339">
                  <a:moveTo>
                    <a:pt x="0" y="0"/>
                  </a:moveTo>
                  <a:lnTo>
                    <a:pt x="0" y="1132784"/>
                  </a:lnTo>
                </a:path>
                <a:path h="1577339">
                  <a:moveTo>
                    <a:pt x="0" y="1132784"/>
                  </a:moveTo>
                  <a:lnTo>
                    <a:pt x="0" y="1278835"/>
                  </a:lnTo>
                </a:path>
                <a:path h="1577339">
                  <a:moveTo>
                    <a:pt x="0" y="1278835"/>
                  </a:moveTo>
                  <a:lnTo>
                    <a:pt x="0" y="1431235"/>
                  </a:lnTo>
                </a:path>
                <a:path h="1577339">
                  <a:moveTo>
                    <a:pt x="0" y="1431235"/>
                  </a:moveTo>
                  <a:lnTo>
                    <a:pt x="0" y="1577285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1784" y="3006035"/>
              <a:ext cx="0" cy="1867535"/>
            </a:xfrm>
            <a:custGeom>
              <a:avLst/>
              <a:gdLst/>
              <a:ahLst/>
              <a:cxnLst/>
              <a:rect l="l" t="t" r="r" b="b"/>
              <a:pathLst>
                <a:path h="1867535">
                  <a:moveTo>
                    <a:pt x="0" y="0"/>
                  </a:moveTo>
                  <a:lnTo>
                    <a:pt x="0" y="1866977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6850" y="1575904"/>
              <a:ext cx="4262755" cy="1132205"/>
            </a:xfrm>
            <a:custGeom>
              <a:avLst/>
              <a:gdLst/>
              <a:ahLst/>
              <a:cxnLst/>
              <a:rect l="l" t="t" r="r" b="b"/>
              <a:pathLst>
                <a:path w="4262755" h="1132205">
                  <a:moveTo>
                    <a:pt x="0" y="0"/>
                  </a:moveTo>
                  <a:lnTo>
                    <a:pt x="4262211" y="0"/>
                  </a:lnTo>
                </a:path>
                <a:path w="4262755" h="1132205">
                  <a:moveTo>
                    <a:pt x="0" y="140804"/>
                  </a:moveTo>
                  <a:lnTo>
                    <a:pt x="4262211" y="140804"/>
                  </a:lnTo>
                </a:path>
                <a:path w="4262755" h="1132205">
                  <a:moveTo>
                    <a:pt x="0" y="281608"/>
                  </a:moveTo>
                  <a:lnTo>
                    <a:pt x="4262211" y="281608"/>
                  </a:lnTo>
                </a:path>
                <a:path w="4262755" h="1132205">
                  <a:moveTo>
                    <a:pt x="0" y="422413"/>
                  </a:moveTo>
                  <a:lnTo>
                    <a:pt x="4262211" y="422413"/>
                  </a:lnTo>
                </a:path>
                <a:path w="4262755" h="1132205">
                  <a:moveTo>
                    <a:pt x="0" y="563217"/>
                  </a:moveTo>
                  <a:lnTo>
                    <a:pt x="4262211" y="563217"/>
                  </a:lnTo>
                </a:path>
                <a:path w="4262755" h="1132205">
                  <a:moveTo>
                    <a:pt x="0" y="704021"/>
                  </a:moveTo>
                  <a:lnTo>
                    <a:pt x="4262211" y="704021"/>
                  </a:lnTo>
                </a:path>
                <a:path w="4262755" h="1132205">
                  <a:moveTo>
                    <a:pt x="0" y="844826"/>
                  </a:moveTo>
                  <a:lnTo>
                    <a:pt x="4262211" y="844826"/>
                  </a:lnTo>
                </a:path>
                <a:path w="4262755" h="1132205">
                  <a:moveTo>
                    <a:pt x="0" y="985630"/>
                  </a:moveTo>
                  <a:lnTo>
                    <a:pt x="3529507" y="985630"/>
                  </a:lnTo>
                </a:path>
                <a:path w="4262755" h="1132205">
                  <a:moveTo>
                    <a:pt x="3529507" y="985630"/>
                  </a:moveTo>
                  <a:lnTo>
                    <a:pt x="3827957" y="985630"/>
                  </a:lnTo>
                </a:path>
                <a:path w="4262755" h="1132205">
                  <a:moveTo>
                    <a:pt x="3827957" y="985630"/>
                  </a:moveTo>
                  <a:lnTo>
                    <a:pt x="3974007" y="985630"/>
                  </a:lnTo>
                </a:path>
                <a:path w="4262755" h="1132205">
                  <a:moveTo>
                    <a:pt x="3974007" y="985630"/>
                  </a:moveTo>
                  <a:lnTo>
                    <a:pt x="4114934" y="985630"/>
                  </a:lnTo>
                </a:path>
                <a:path w="4262755" h="1132205">
                  <a:moveTo>
                    <a:pt x="4114934" y="985630"/>
                  </a:moveTo>
                  <a:lnTo>
                    <a:pt x="4262211" y="985630"/>
                  </a:lnTo>
                </a:path>
                <a:path w="4262755" h="1132205">
                  <a:moveTo>
                    <a:pt x="0" y="1131680"/>
                  </a:moveTo>
                  <a:lnTo>
                    <a:pt x="3529507" y="1131680"/>
                  </a:lnTo>
                </a:path>
                <a:path w="4262755" h="1132205">
                  <a:moveTo>
                    <a:pt x="3529507" y="1131680"/>
                  </a:moveTo>
                  <a:lnTo>
                    <a:pt x="3662857" y="113168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29707" y="2707585"/>
              <a:ext cx="323850" cy="0"/>
            </a:xfrm>
            <a:custGeom>
              <a:avLst/>
              <a:gdLst/>
              <a:ahLst/>
              <a:cxnLst/>
              <a:rect l="l" t="t" r="r" b="b"/>
              <a:pathLst>
                <a:path w="323850">
                  <a:moveTo>
                    <a:pt x="0" y="0"/>
                  </a:moveTo>
                  <a:lnTo>
                    <a:pt x="165100" y="0"/>
                  </a:lnTo>
                </a:path>
                <a:path w="323850">
                  <a:moveTo>
                    <a:pt x="165100" y="0"/>
                  </a:moveTo>
                  <a:lnTo>
                    <a:pt x="3238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6850" y="2707585"/>
              <a:ext cx="4262755" cy="152400"/>
            </a:xfrm>
            <a:custGeom>
              <a:avLst/>
              <a:gdLst/>
              <a:ahLst/>
              <a:cxnLst/>
              <a:rect l="l" t="t" r="r" b="b"/>
              <a:pathLst>
                <a:path w="4262755" h="152400">
                  <a:moveTo>
                    <a:pt x="3986707" y="0"/>
                  </a:moveTo>
                  <a:lnTo>
                    <a:pt x="4114934" y="0"/>
                  </a:lnTo>
                </a:path>
                <a:path w="4262755" h="152400">
                  <a:moveTo>
                    <a:pt x="4114934" y="0"/>
                  </a:moveTo>
                  <a:lnTo>
                    <a:pt x="4262211" y="0"/>
                  </a:lnTo>
                </a:path>
                <a:path w="4262755" h="152400">
                  <a:moveTo>
                    <a:pt x="0" y="152400"/>
                  </a:moveTo>
                  <a:lnTo>
                    <a:pt x="3529507" y="152400"/>
                  </a:lnTo>
                </a:path>
                <a:path w="4262755" h="152400">
                  <a:moveTo>
                    <a:pt x="3529507" y="152400"/>
                  </a:moveTo>
                  <a:lnTo>
                    <a:pt x="3662857" y="15240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9707" y="2859985"/>
              <a:ext cx="323850" cy="0"/>
            </a:xfrm>
            <a:custGeom>
              <a:avLst/>
              <a:gdLst/>
              <a:ahLst/>
              <a:cxnLst/>
              <a:rect l="l" t="t" r="r" b="b"/>
              <a:pathLst>
                <a:path w="323850">
                  <a:moveTo>
                    <a:pt x="0" y="0"/>
                  </a:moveTo>
                  <a:lnTo>
                    <a:pt x="165100" y="0"/>
                  </a:lnTo>
                </a:path>
                <a:path w="323850">
                  <a:moveTo>
                    <a:pt x="165100" y="0"/>
                  </a:moveTo>
                  <a:lnTo>
                    <a:pt x="323850" y="0"/>
                  </a:lnTo>
                </a:path>
              </a:pathLst>
            </a:custGeom>
            <a:ln w="25400">
              <a:solidFill>
                <a:srgbClr val="D3114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6850" y="2859985"/>
              <a:ext cx="4262755" cy="1976755"/>
            </a:xfrm>
            <a:custGeom>
              <a:avLst/>
              <a:gdLst/>
              <a:ahLst/>
              <a:cxnLst/>
              <a:rect l="l" t="t" r="r" b="b"/>
              <a:pathLst>
                <a:path w="4262755" h="1976754">
                  <a:moveTo>
                    <a:pt x="3986707" y="0"/>
                  </a:moveTo>
                  <a:lnTo>
                    <a:pt x="4114934" y="0"/>
                  </a:lnTo>
                </a:path>
                <a:path w="4262755" h="1976754">
                  <a:moveTo>
                    <a:pt x="4114934" y="0"/>
                  </a:moveTo>
                  <a:lnTo>
                    <a:pt x="4262211" y="0"/>
                  </a:lnTo>
                </a:path>
                <a:path w="4262755" h="1976754">
                  <a:moveTo>
                    <a:pt x="0" y="146050"/>
                  </a:moveTo>
                  <a:lnTo>
                    <a:pt x="3529507" y="146050"/>
                  </a:lnTo>
                </a:path>
                <a:path w="4262755" h="1976754">
                  <a:moveTo>
                    <a:pt x="3529507" y="146050"/>
                  </a:moveTo>
                  <a:lnTo>
                    <a:pt x="3827957" y="146050"/>
                  </a:lnTo>
                </a:path>
                <a:path w="4262755" h="1976754">
                  <a:moveTo>
                    <a:pt x="3827957" y="146050"/>
                  </a:moveTo>
                  <a:lnTo>
                    <a:pt x="3974007" y="146050"/>
                  </a:lnTo>
                </a:path>
                <a:path w="4262755" h="1976754">
                  <a:moveTo>
                    <a:pt x="3974007" y="146050"/>
                  </a:moveTo>
                  <a:lnTo>
                    <a:pt x="4114934" y="146050"/>
                  </a:lnTo>
                </a:path>
                <a:path w="4262755" h="1976754">
                  <a:moveTo>
                    <a:pt x="4114934" y="146050"/>
                  </a:moveTo>
                  <a:lnTo>
                    <a:pt x="4262211" y="146050"/>
                  </a:lnTo>
                </a:path>
                <a:path w="4262755" h="1976754">
                  <a:moveTo>
                    <a:pt x="0" y="286853"/>
                  </a:moveTo>
                  <a:lnTo>
                    <a:pt x="4262211" y="286853"/>
                  </a:lnTo>
                </a:path>
                <a:path w="4262755" h="1976754">
                  <a:moveTo>
                    <a:pt x="0" y="427658"/>
                  </a:moveTo>
                  <a:lnTo>
                    <a:pt x="4262211" y="427658"/>
                  </a:lnTo>
                </a:path>
                <a:path w="4262755" h="1976754">
                  <a:moveTo>
                    <a:pt x="0" y="568462"/>
                  </a:moveTo>
                  <a:lnTo>
                    <a:pt x="4262211" y="568462"/>
                  </a:lnTo>
                </a:path>
                <a:path w="4262755" h="1976754">
                  <a:moveTo>
                    <a:pt x="0" y="709267"/>
                  </a:moveTo>
                  <a:lnTo>
                    <a:pt x="4262211" y="709267"/>
                  </a:lnTo>
                </a:path>
                <a:path w="4262755" h="1976754">
                  <a:moveTo>
                    <a:pt x="0" y="850070"/>
                  </a:moveTo>
                  <a:lnTo>
                    <a:pt x="4262211" y="850070"/>
                  </a:lnTo>
                </a:path>
                <a:path w="4262755" h="1976754">
                  <a:moveTo>
                    <a:pt x="0" y="990875"/>
                  </a:moveTo>
                  <a:lnTo>
                    <a:pt x="4262211" y="990875"/>
                  </a:lnTo>
                </a:path>
                <a:path w="4262755" h="1976754">
                  <a:moveTo>
                    <a:pt x="0" y="1131680"/>
                  </a:moveTo>
                  <a:lnTo>
                    <a:pt x="4262211" y="1131680"/>
                  </a:lnTo>
                </a:path>
                <a:path w="4262755" h="1976754">
                  <a:moveTo>
                    <a:pt x="0" y="1272484"/>
                  </a:moveTo>
                  <a:lnTo>
                    <a:pt x="4262211" y="1272484"/>
                  </a:lnTo>
                </a:path>
                <a:path w="4262755" h="1976754">
                  <a:moveTo>
                    <a:pt x="0" y="1413289"/>
                  </a:moveTo>
                  <a:lnTo>
                    <a:pt x="4262211" y="1413289"/>
                  </a:lnTo>
                </a:path>
                <a:path w="4262755" h="1976754">
                  <a:moveTo>
                    <a:pt x="0" y="1554092"/>
                  </a:moveTo>
                  <a:lnTo>
                    <a:pt x="4262211" y="1554092"/>
                  </a:lnTo>
                </a:path>
                <a:path w="4262755" h="1976754">
                  <a:moveTo>
                    <a:pt x="0" y="1694897"/>
                  </a:moveTo>
                  <a:lnTo>
                    <a:pt x="4262211" y="1694897"/>
                  </a:lnTo>
                </a:path>
                <a:path w="4262755" h="1976754">
                  <a:moveTo>
                    <a:pt x="0" y="1835701"/>
                  </a:moveTo>
                  <a:lnTo>
                    <a:pt x="4262211" y="1835701"/>
                  </a:lnTo>
                </a:path>
                <a:path w="4262755" h="1976754">
                  <a:moveTo>
                    <a:pt x="0" y="1976506"/>
                  </a:moveTo>
                  <a:lnTo>
                    <a:pt x="4262211" y="1976506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3200" y="1428750"/>
              <a:ext cx="4250055" cy="3444875"/>
            </a:xfrm>
            <a:custGeom>
              <a:avLst/>
              <a:gdLst/>
              <a:ahLst/>
              <a:cxnLst/>
              <a:rect l="l" t="t" r="r" b="b"/>
              <a:pathLst>
                <a:path w="4250055" h="3444875">
                  <a:moveTo>
                    <a:pt x="0" y="0"/>
                  </a:moveTo>
                  <a:lnTo>
                    <a:pt x="0" y="3444263"/>
                  </a:lnTo>
                </a:path>
                <a:path w="4250055" h="3444875">
                  <a:moveTo>
                    <a:pt x="4249511" y="0"/>
                  </a:moveTo>
                  <a:lnTo>
                    <a:pt x="4249511" y="3444263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6850" y="1435100"/>
              <a:ext cx="4262755" cy="0"/>
            </a:xfrm>
            <a:custGeom>
              <a:avLst/>
              <a:gdLst/>
              <a:ahLst/>
              <a:cxnLst/>
              <a:rect l="l" t="t" r="r" b="b"/>
              <a:pathLst>
                <a:path w="4262755">
                  <a:moveTo>
                    <a:pt x="0" y="0"/>
                  </a:moveTo>
                  <a:lnTo>
                    <a:pt x="4262211" y="0"/>
                  </a:lnTo>
                </a:path>
              </a:pathLst>
            </a:custGeom>
            <a:ln w="12700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634071" y="3289218"/>
            <a:ext cx="1253067" cy="1325033"/>
            <a:chOff x="6475553" y="2466913"/>
            <a:chExt cx="939800" cy="993775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553" y="2466913"/>
              <a:ext cx="939536" cy="9931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0137" y="2766649"/>
              <a:ext cx="376063" cy="375262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9034050" y="3722733"/>
            <a:ext cx="434340" cy="432647"/>
          </a:xfrm>
          <a:custGeom>
            <a:avLst/>
            <a:gdLst/>
            <a:ahLst/>
            <a:cxnLst/>
            <a:rect l="l" t="t" r="r" b="b"/>
            <a:pathLst>
              <a:path w="325754" h="324485">
                <a:moveTo>
                  <a:pt x="0" y="0"/>
                </a:moveTo>
                <a:lnTo>
                  <a:pt x="325263" y="0"/>
                </a:lnTo>
                <a:lnTo>
                  <a:pt x="325263" y="324462"/>
                </a:lnTo>
                <a:lnTo>
                  <a:pt x="0" y="324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149" y="1697086"/>
            <a:ext cx="5685807" cy="32782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26600" y="2737215"/>
            <a:ext cx="4327313" cy="968682"/>
          </a:xfrm>
          <a:prstGeom prst="rect">
            <a:avLst/>
          </a:prstGeom>
          <a:solidFill>
            <a:srgbClr val="FFFFFF"/>
          </a:solidFill>
          <a:ln w="3175">
            <a:solidFill>
              <a:srgbClr val="53585F"/>
            </a:solidFill>
          </a:ln>
        </p:spPr>
        <p:txBody>
          <a:bodyPr vert="horz" wrap="square" lIns="0" tIns="168485" rIns="0" bIns="0" rtlCol="0">
            <a:spAutoFit/>
          </a:bodyPr>
          <a:lstStyle/>
          <a:p>
            <a:pPr marL="447875" marR="386070" indent="-67732">
              <a:lnSpc>
                <a:spcPct val="111100"/>
              </a:lnSpc>
              <a:spcBef>
                <a:spcPts val="1325"/>
              </a:spcBef>
            </a:pPr>
            <a:r>
              <a:rPr sz="2400" spc="-87" dirty="0">
                <a:latin typeface="Arial Black" panose="020B0A04020102020204" pitchFamily="34" charset="0"/>
                <a:cs typeface="Arial Black"/>
              </a:rPr>
              <a:t>What</a:t>
            </a:r>
            <a:r>
              <a:rPr sz="2400" spc="-147" dirty="0">
                <a:latin typeface="Arial Black" panose="020B0A04020102020204" pitchFamily="34" charset="0"/>
                <a:cs typeface="Arial Black"/>
              </a:rPr>
              <a:t> </a:t>
            </a:r>
            <a:r>
              <a:rPr sz="2400" b="1" spc="-260" dirty="0">
                <a:latin typeface="Arial Black" panose="020B0A04020102020204" pitchFamily="34" charset="0"/>
                <a:cs typeface="Courier New"/>
              </a:rPr>
              <a:t>fi</a:t>
            </a:r>
            <a:r>
              <a:rPr sz="2400" b="1" spc="-260" dirty="0">
                <a:latin typeface="Arial Black" panose="020B0A04020102020204" pitchFamily="34" charset="0"/>
                <a:cs typeface="Arial Black"/>
              </a:rPr>
              <a:t>lter</a:t>
            </a:r>
            <a:r>
              <a:rPr sz="2400" spc="-140" dirty="0">
                <a:latin typeface="Arial Black" panose="020B0A04020102020204" pitchFamily="34" charset="0"/>
                <a:cs typeface="Arial Black"/>
              </a:rPr>
              <a:t> </a:t>
            </a:r>
            <a:r>
              <a:rPr sz="2400" spc="-120" dirty="0">
                <a:latin typeface="Arial Black" panose="020B0A04020102020204" pitchFamily="34" charset="0"/>
                <a:cs typeface="Arial Black"/>
              </a:rPr>
              <a:t>would</a:t>
            </a:r>
            <a:r>
              <a:rPr sz="2400" spc="-140" dirty="0">
                <a:latin typeface="Arial Black" panose="020B0A04020102020204" pitchFamily="34" charset="0"/>
                <a:cs typeface="Arial Black"/>
              </a:rPr>
              <a:t> </a:t>
            </a:r>
            <a:r>
              <a:rPr sz="2400" spc="-120" dirty="0">
                <a:latin typeface="Arial Black"/>
                <a:cs typeface="Arial Black"/>
              </a:rPr>
              <a:t>leave </a:t>
            </a:r>
            <a:r>
              <a:rPr sz="2400" spc="-87" dirty="0">
                <a:latin typeface="Arial Black"/>
                <a:cs typeface="Arial Black"/>
              </a:rPr>
              <a:t>the</a:t>
            </a:r>
            <a:r>
              <a:rPr sz="2400" spc="-167" dirty="0">
                <a:latin typeface="Arial Black"/>
                <a:cs typeface="Arial Black"/>
              </a:rPr>
              <a:t> </a:t>
            </a:r>
            <a:r>
              <a:rPr sz="2400" spc="-152" dirty="0">
                <a:latin typeface="Arial Black"/>
                <a:cs typeface="Arial Black"/>
              </a:rPr>
              <a:t>image</a:t>
            </a:r>
            <a:r>
              <a:rPr sz="2400" spc="-167" dirty="0">
                <a:latin typeface="Arial Black"/>
                <a:cs typeface="Arial Black"/>
              </a:rPr>
              <a:t> </a:t>
            </a:r>
            <a:r>
              <a:rPr sz="2400" spc="-113" dirty="0">
                <a:latin typeface="Arial Black"/>
                <a:cs typeface="Arial Black"/>
              </a:rPr>
              <a:t>unchanged?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3303" y="4601669"/>
            <a:ext cx="1333500" cy="14096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359771" y="2078517"/>
            <a:ext cx="7774093" cy="4260427"/>
            <a:chOff x="1019828" y="1558888"/>
            <a:chExt cx="5830570" cy="319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828" y="1558888"/>
              <a:ext cx="5830448" cy="31951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48116" y="3693632"/>
              <a:ext cx="711200" cy="553720"/>
            </a:xfrm>
            <a:custGeom>
              <a:avLst/>
              <a:gdLst/>
              <a:ahLst/>
              <a:cxnLst/>
              <a:rect l="l" t="t" r="r" b="b"/>
              <a:pathLst>
                <a:path w="711200" h="553720">
                  <a:moveTo>
                    <a:pt x="0" y="0"/>
                  </a:moveTo>
                  <a:lnTo>
                    <a:pt x="711032" y="0"/>
                  </a:lnTo>
                  <a:lnTo>
                    <a:pt x="711032" y="553641"/>
                  </a:lnTo>
                  <a:lnTo>
                    <a:pt x="0" y="553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267" y="6512729"/>
            <a:ext cx="4715933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40"/>
              </a:lnSpc>
            </a:pPr>
            <a:r>
              <a:rPr sz="933" i="1" dirty="0">
                <a:solidFill>
                  <a:srgbClr val="53585F"/>
                </a:solidFill>
                <a:latin typeface="Arial"/>
                <a:cs typeface="Arial"/>
              </a:rPr>
              <a:t>Source:</a:t>
            </a:r>
            <a:r>
              <a:rPr sz="933" i="1" spc="413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933" i="1" spc="-13" dirty="0">
                <a:solidFill>
                  <a:srgbClr val="53585F"/>
                </a:solidFill>
                <a:latin typeface="Arial"/>
                <a:cs typeface="Arial"/>
              </a:rPr>
              <a:t>https://cs.brown.edu/courses/csci1430/lectures/2019Spring_01_Introduction.pdf</a:t>
            </a:r>
            <a:endParaRPr sz="933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166100" y="4924549"/>
            <a:ext cx="2584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pc="-25" smtClean="0"/>
              <a:pPr marL="38100">
                <a:lnSpc>
                  <a:spcPts val="1265"/>
                </a:lnSpc>
              </a:pPr>
              <a:t>19</a:t>
            </a:fld>
            <a:endParaRPr spc="-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67AF-3456-4D90-B113-CB4A0555C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Image Filtering</a:t>
            </a:r>
            <a:endParaRPr lang="en-PK" sz="4400" b="1" dirty="0"/>
          </a:p>
        </p:txBody>
      </p:sp>
    </p:spTree>
    <p:extLst>
      <p:ext uri="{BB962C8B-B14F-4D97-AF65-F5344CB8AC3E}">
        <p14:creationId xmlns:p14="http://schemas.microsoft.com/office/powerpoint/2010/main" val="372913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359771" y="2078624"/>
            <a:ext cx="7774093" cy="4268893"/>
            <a:chOff x="1019828" y="1558968"/>
            <a:chExt cx="5830570" cy="3201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828" y="1558968"/>
              <a:ext cx="5830448" cy="32011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48116" y="3693632"/>
              <a:ext cx="711200" cy="553720"/>
            </a:xfrm>
            <a:custGeom>
              <a:avLst/>
              <a:gdLst/>
              <a:ahLst/>
              <a:cxnLst/>
              <a:rect l="l" t="t" r="r" b="b"/>
              <a:pathLst>
                <a:path w="711200" h="553720">
                  <a:moveTo>
                    <a:pt x="0" y="0"/>
                  </a:moveTo>
                  <a:lnTo>
                    <a:pt x="711032" y="0"/>
                  </a:lnTo>
                  <a:lnTo>
                    <a:pt x="711032" y="553641"/>
                  </a:lnTo>
                  <a:lnTo>
                    <a:pt x="0" y="553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267" y="6512729"/>
            <a:ext cx="4715933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40"/>
              </a:lnSpc>
            </a:pPr>
            <a:r>
              <a:rPr sz="933" i="1" dirty="0">
                <a:solidFill>
                  <a:srgbClr val="53585F"/>
                </a:solidFill>
                <a:latin typeface="Arial"/>
                <a:cs typeface="Arial"/>
              </a:rPr>
              <a:t>Source:</a:t>
            </a:r>
            <a:r>
              <a:rPr sz="933" i="1" spc="413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933" i="1" spc="-13" dirty="0">
                <a:solidFill>
                  <a:srgbClr val="53585F"/>
                </a:solidFill>
                <a:latin typeface="Arial"/>
                <a:cs typeface="Arial"/>
              </a:rPr>
              <a:t>https://cs.brown.edu/courses/csci1430/lectures/2019Spring_01_Introduction.pdf</a:t>
            </a:r>
            <a:endParaRPr sz="933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166100" y="4924549"/>
            <a:ext cx="2584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en-PK" spc="-25" smtClean="0"/>
              <a:pPr marL="38100">
                <a:lnSpc>
                  <a:spcPts val="1265"/>
                </a:lnSpc>
              </a:pPr>
              <a:t>20</a:t>
            </a:fld>
            <a:endParaRPr spc="-3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57" y="2245958"/>
            <a:ext cx="4957273" cy="41526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591728" y="890107"/>
            <a:ext cx="5091005" cy="5507567"/>
            <a:chOff x="4193796" y="667580"/>
            <a:chExt cx="3818254" cy="4130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2351" y="913567"/>
              <a:ext cx="3717955" cy="3884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796" y="667580"/>
              <a:ext cx="3817852" cy="27119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17600" y="878100"/>
            <a:ext cx="14020800" cy="984885"/>
          </a:xfrm>
          <a:prstGeom prst="rect">
            <a:avLst/>
          </a:prstGeom>
        </p:spPr>
        <p:txBody>
          <a:bodyPr vert="horz" wrap="square" lIns="0" tIns="304800" rIns="0" bIns="0" rtlCol="0" anchor="ctr">
            <a:spAutoFit/>
          </a:bodyPr>
          <a:lstStyle/>
          <a:p>
            <a:pPr marL="135463">
              <a:lnSpc>
                <a:spcPct val="100000"/>
              </a:lnSpc>
              <a:spcBef>
                <a:spcPts val="133"/>
              </a:spcBef>
            </a:pPr>
            <a:r>
              <a:rPr spc="-113" dirty="0"/>
              <a:t>FILTERING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0267" y="6512729"/>
            <a:ext cx="383286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040"/>
              </a:lnSpc>
            </a:pPr>
            <a:r>
              <a:rPr sz="933" i="1" dirty="0">
                <a:solidFill>
                  <a:srgbClr val="53585F"/>
                </a:solidFill>
                <a:latin typeface="Arial"/>
                <a:cs typeface="Arial"/>
              </a:rPr>
              <a:t>Source:</a:t>
            </a:r>
            <a:r>
              <a:rPr sz="933" i="1" spc="33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933" i="1" spc="-13" dirty="0">
                <a:solidFill>
                  <a:srgbClr val="53585F"/>
                </a:solidFill>
                <a:latin typeface="Arial"/>
                <a:cs typeface="Arial"/>
              </a:rPr>
              <a:t>https://en.wikipedia.org/wiki/Kernel_%28image_processing%29</a:t>
            </a:r>
            <a:endParaRPr sz="9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40933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943099" y="2370138"/>
            <a:ext cx="457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81666" y="1964267"/>
            <a:ext cx="1380066" cy="1153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1200" y="624840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(0 + 0 + 0 + 0 + 0 + 0 + 0 + 0 + 10)/9 = 1.11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6019800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97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40933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04532" y="2350691"/>
            <a:ext cx="457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3099" y="1964267"/>
            <a:ext cx="1380066" cy="1153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1200" y="624840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(0 + 0 + 0 + 0 + 0 + 10 + 0 + 10 + 20)/9 = 4.44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6019800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8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40933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6019800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840565" y="2288514"/>
            <a:ext cx="457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79132" y="1981200"/>
            <a:ext cx="1380066" cy="1153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624840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(0 + 0 + 0 + 0 + 10 + 10 + 10 + 20 + 20)/9 = 7.77</a:t>
            </a:r>
          </a:p>
        </p:txBody>
      </p:sp>
    </p:spTree>
    <p:extLst>
      <p:ext uri="{BB962C8B-B14F-4D97-AF65-F5344CB8AC3E}">
        <p14:creationId xmlns:p14="http://schemas.microsoft.com/office/powerpoint/2010/main" val="25704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40933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6019800" y="1981200"/>
          <a:ext cx="42672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985433" y="2288514"/>
            <a:ext cx="4572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1981200"/>
            <a:ext cx="1380066" cy="1153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6407 0.01505 0.32813 0.03032 0.32587 0.05162 C 0.32379 0.07315 -0.01232 0.10718 -0.01284 0.12824 C -0.01354 0.1493 0.32153 0.15139 0.32223 0.17755 C 0.32292 0.20393 -0.00434 0.26065 -0.0092 0.28634 C -0.01423 0.3118 0.29254 0.33079 0.29254 0.33079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6407 0.01505 0.32813 0.03032 0.32587 0.05162 C 0.32379 0.07315 -0.01232 0.10718 -0.01284 0.12824 C -0.01354 0.1493 0.32153 0.15139 0.32223 0.17755 C 0.32292 0.20393 -0.00434 0.26065 -0.0092 0.28634 C -0.01423 0.3118 0.29254 0.33079 0.29254 0.33079 " pathEditMode="relative" ptsTypes="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reduction using mean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1905000"/>
            <a:ext cx="4114800" cy="4003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4"/>
          <a:stretch/>
        </p:blipFill>
        <p:spPr>
          <a:xfrm>
            <a:off x="6248400" y="1905000"/>
            <a:ext cx="4114801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Cross-correlation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98133" y="1446744"/>
          <a:ext cx="2743200" cy="233679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92D05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6C50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0400" y="1446744"/>
          <a:ext cx="2743200" cy="233679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92D05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6C50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76400" y="4419601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1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7030A0"/>
                </a:solidFill>
              </a:rPr>
              <a:t>1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0070C0"/>
                </a:solidFill>
              </a:rPr>
              <a:t>2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70C0"/>
                </a:solidFill>
              </a:rPr>
              <a:t>2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00B0F0"/>
                </a:solidFill>
              </a:rPr>
              <a:t>3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B0F0"/>
                </a:solidFill>
              </a:rPr>
              <a:t>3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92D050"/>
                </a:solidFill>
              </a:rPr>
              <a:t>5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92D050"/>
                </a:solidFill>
              </a:rPr>
              <a:t>5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C6C501"/>
                </a:solidFill>
              </a:rPr>
              <a:t>6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C6C501"/>
                </a:solidFill>
              </a:rPr>
              <a:t>6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dirty="0"/>
              <a:t>*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FF0000"/>
                </a:solidFill>
              </a:rPr>
              <a:t>8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FF0000"/>
                </a:solidFill>
              </a:rPr>
              <a:t>8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C00000"/>
                </a:solidFill>
              </a:rPr>
              <a:t>9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378354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4300" y="378354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73764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98133" y="1446744"/>
          <a:ext cx="2743200" cy="233679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92D05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6C50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0400" y="1446744"/>
          <a:ext cx="2743200" cy="233679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92D05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6C50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76400" y="4419601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1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C00000"/>
                </a:solidFill>
              </a:rPr>
              <a:t>9 </a:t>
            </a:r>
            <a:r>
              <a:rPr lang="en-US" sz="3200" dirty="0"/>
              <a:t>+ </a:t>
            </a:r>
            <a:r>
              <a:rPr lang="en-US" sz="3200" dirty="0">
                <a:solidFill>
                  <a:srgbClr val="0070C0"/>
                </a:solidFill>
              </a:rPr>
              <a:t>2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FF0000"/>
                </a:solidFill>
              </a:rPr>
              <a:t>8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00B0F0"/>
                </a:solidFill>
              </a:rPr>
              <a:t>3</a:t>
            </a:r>
            <a:r>
              <a:rPr lang="en-US" sz="3200" dirty="0"/>
              <a:t>*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C6C501"/>
                </a:solidFill>
              </a:rPr>
              <a:t>6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92D050"/>
                </a:solidFill>
              </a:rPr>
              <a:t>5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92D050"/>
                </a:solidFill>
              </a:rPr>
              <a:t>5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C6C501"/>
                </a:solidFill>
              </a:rPr>
              <a:t>6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B050"/>
                </a:solidFill>
              </a:rPr>
              <a:t>4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B0F0"/>
                </a:solidFill>
              </a:rPr>
              <a:t>3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FF0000"/>
                </a:solidFill>
              </a:rPr>
              <a:t>8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0070C0"/>
                </a:solidFill>
              </a:rPr>
              <a:t>2</a:t>
            </a:r>
            <a:r>
              <a:rPr lang="en-US" sz="3200" dirty="0"/>
              <a:t> + </a:t>
            </a:r>
            <a:r>
              <a:rPr lang="en-US" sz="3200" dirty="0">
                <a:solidFill>
                  <a:srgbClr val="C00000"/>
                </a:solidFill>
              </a:rPr>
              <a:t>9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378354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4300" y="378354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3171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Convolution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81900" y="2514600"/>
            <a:ext cx="2362200" cy="2362200"/>
            <a:chOff x="3352800" y="2590800"/>
            <a:chExt cx="2362200" cy="2362200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3352800" y="2590800"/>
              <a:ext cx="23622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Arial" charset="0"/>
                <a:cs typeface="Arial" charset="0"/>
              </a:endParaRP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610914"/>
              <a:ext cx="381000" cy="321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763000" y="6553201"/>
            <a:ext cx="1928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Adapted from </a:t>
            </a:r>
            <a:r>
              <a:rPr lang="en-US" sz="1400" dirty="0"/>
              <a:t>F. Durand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81199" y="2514601"/>
            <a:ext cx="931334" cy="922867"/>
            <a:chOff x="457199" y="2514600"/>
            <a:chExt cx="931334" cy="922867"/>
          </a:xfrm>
        </p:grpSpPr>
        <p:sp>
          <p:nvSpPr>
            <p:cNvPr id="4" name="Rectangle 3"/>
            <p:cNvSpPr/>
            <p:nvPr/>
          </p:nvSpPr>
          <p:spPr>
            <a:xfrm>
              <a:off x="457200" y="2514600"/>
              <a:ext cx="304800" cy="304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2000" y="2514600"/>
              <a:ext cx="304800" cy="304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3733" y="25146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7199" y="2827867"/>
              <a:ext cx="304800" cy="3048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8933" y="2827867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83733" y="282786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199" y="3132667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1999" y="3132667"/>
              <a:ext cx="304800" cy="304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83733" y="3132667"/>
              <a:ext cx="304800" cy="304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 flipV="1">
            <a:off x="3858682" y="2514600"/>
            <a:ext cx="931334" cy="914400"/>
            <a:chOff x="457199" y="2514600"/>
            <a:chExt cx="931334" cy="922867"/>
          </a:xfrm>
        </p:grpSpPr>
        <p:sp>
          <p:nvSpPr>
            <p:cNvPr id="45" name="Rectangle 44"/>
            <p:cNvSpPr/>
            <p:nvPr/>
          </p:nvSpPr>
          <p:spPr>
            <a:xfrm>
              <a:off x="457200" y="2514600"/>
              <a:ext cx="304800" cy="304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000" y="2514600"/>
              <a:ext cx="304800" cy="304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83733" y="25146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7199" y="2827867"/>
              <a:ext cx="304800" cy="3048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8933" y="2827867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83733" y="282786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199" y="3132667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61999" y="3132667"/>
              <a:ext cx="304800" cy="304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3733" y="3132667"/>
              <a:ext cx="304800" cy="304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 flipH="1" flipV="1">
            <a:off x="5631392" y="2510406"/>
            <a:ext cx="929216" cy="914400"/>
            <a:chOff x="457199" y="2514600"/>
            <a:chExt cx="931334" cy="922867"/>
          </a:xfrm>
        </p:grpSpPr>
        <p:sp>
          <p:nvSpPr>
            <p:cNvPr id="55" name="Rectangle 54"/>
            <p:cNvSpPr/>
            <p:nvPr/>
          </p:nvSpPr>
          <p:spPr>
            <a:xfrm>
              <a:off x="457200" y="2514600"/>
              <a:ext cx="304800" cy="304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000" y="2514600"/>
              <a:ext cx="304800" cy="304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83733" y="25146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7199" y="2827867"/>
              <a:ext cx="304800" cy="3048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8933" y="2827867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83733" y="282786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7199" y="3132667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1999" y="3132667"/>
              <a:ext cx="304800" cy="304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83733" y="3132667"/>
              <a:ext cx="304800" cy="304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 flipH="1" flipV="1">
            <a:off x="7598794" y="2549943"/>
            <a:ext cx="929216" cy="914400"/>
            <a:chOff x="457199" y="2514600"/>
            <a:chExt cx="931334" cy="922867"/>
          </a:xfrm>
        </p:grpSpPr>
        <p:sp>
          <p:nvSpPr>
            <p:cNvPr id="65" name="Rectangle 64"/>
            <p:cNvSpPr/>
            <p:nvPr/>
          </p:nvSpPr>
          <p:spPr>
            <a:xfrm>
              <a:off x="457200" y="2514600"/>
              <a:ext cx="304800" cy="304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62000" y="2514600"/>
              <a:ext cx="304800" cy="304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83733" y="25146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7199" y="2827867"/>
              <a:ext cx="304800" cy="3048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78933" y="2827867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3733" y="282786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7199" y="3132667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61999" y="3132667"/>
              <a:ext cx="304800" cy="304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083733" y="3132667"/>
              <a:ext cx="304800" cy="304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46401" y="1885471"/>
            <a:ext cx="821267" cy="491496"/>
            <a:chOff x="1388533" y="4792021"/>
            <a:chExt cx="821267" cy="4914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388533" y="5029200"/>
              <a:ext cx="821267" cy="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1767417" y="4792021"/>
              <a:ext cx="298450" cy="491496"/>
            </a:xfrm>
            <a:custGeom>
              <a:avLst/>
              <a:gdLst>
                <a:gd name="connsiteX0" fmla="*/ 298450 w 298450"/>
                <a:gd name="connsiteY0" fmla="*/ 355712 h 491496"/>
                <a:gd name="connsiteX1" fmla="*/ 95250 w 298450"/>
                <a:gd name="connsiteY1" fmla="*/ 491179 h 491496"/>
                <a:gd name="connsiteX2" fmla="*/ 10583 w 298450"/>
                <a:gd name="connsiteY2" fmla="*/ 321846 h 491496"/>
                <a:gd name="connsiteX3" fmla="*/ 10583 w 298450"/>
                <a:gd name="connsiteY3" fmla="*/ 101712 h 491496"/>
                <a:gd name="connsiteX4" fmla="*/ 95250 w 298450"/>
                <a:gd name="connsiteY4" fmla="*/ 112 h 491496"/>
                <a:gd name="connsiteX5" fmla="*/ 230716 w 298450"/>
                <a:gd name="connsiteY5" fmla="*/ 118646 h 4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450" h="491496">
                  <a:moveTo>
                    <a:pt x="298450" y="355712"/>
                  </a:moveTo>
                  <a:cubicBezTo>
                    <a:pt x="220839" y="426267"/>
                    <a:pt x="143228" y="496823"/>
                    <a:pt x="95250" y="491179"/>
                  </a:cubicBezTo>
                  <a:cubicBezTo>
                    <a:pt x="47272" y="485535"/>
                    <a:pt x="24694" y="386757"/>
                    <a:pt x="10583" y="321846"/>
                  </a:cubicBezTo>
                  <a:cubicBezTo>
                    <a:pt x="-3528" y="256935"/>
                    <a:pt x="-3528" y="155334"/>
                    <a:pt x="10583" y="101712"/>
                  </a:cubicBezTo>
                  <a:cubicBezTo>
                    <a:pt x="24694" y="48090"/>
                    <a:pt x="58561" y="-2710"/>
                    <a:pt x="95250" y="112"/>
                  </a:cubicBezTo>
                  <a:cubicBezTo>
                    <a:pt x="131939" y="2934"/>
                    <a:pt x="181327" y="60790"/>
                    <a:pt x="230716" y="118646"/>
                  </a:cubicBezTo>
                </a:path>
              </a:pathLst>
            </a:custGeom>
            <a:noFill/>
            <a:ln w="38100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4790017" y="1885471"/>
            <a:ext cx="821267" cy="491496"/>
            <a:chOff x="1388533" y="4792021"/>
            <a:chExt cx="821267" cy="491496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1388533" y="5029200"/>
              <a:ext cx="821267" cy="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Freeform 81"/>
            <p:cNvSpPr/>
            <p:nvPr/>
          </p:nvSpPr>
          <p:spPr>
            <a:xfrm>
              <a:off x="1767417" y="4792021"/>
              <a:ext cx="298450" cy="491496"/>
            </a:xfrm>
            <a:custGeom>
              <a:avLst/>
              <a:gdLst>
                <a:gd name="connsiteX0" fmla="*/ 298450 w 298450"/>
                <a:gd name="connsiteY0" fmla="*/ 355712 h 491496"/>
                <a:gd name="connsiteX1" fmla="*/ 95250 w 298450"/>
                <a:gd name="connsiteY1" fmla="*/ 491179 h 491496"/>
                <a:gd name="connsiteX2" fmla="*/ 10583 w 298450"/>
                <a:gd name="connsiteY2" fmla="*/ 321846 h 491496"/>
                <a:gd name="connsiteX3" fmla="*/ 10583 w 298450"/>
                <a:gd name="connsiteY3" fmla="*/ 101712 h 491496"/>
                <a:gd name="connsiteX4" fmla="*/ 95250 w 298450"/>
                <a:gd name="connsiteY4" fmla="*/ 112 h 491496"/>
                <a:gd name="connsiteX5" fmla="*/ 230716 w 298450"/>
                <a:gd name="connsiteY5" fmla="*/ 118646 h 4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450" h="491496">
                  <a:moveTo>
                    <a:pt x="298450" y="355712"/>
                  </a:moveTo>
                  <a:cubicBezTo>
                    <a:pt x="220839" y="426267"/>
                    <a:pt x="143228" y="496823"/>
                    <a:pt x="95250" y="491179"/>
                  </a:cubicBezTo>
                  <a:cubicBezTo>
                    <a:pt x="47272" y="485535"/>
                    <a:pt x="24694" y="386757"/>
                    <a:pt x="10583" y="321846"/>
                  </a:cubicBezTo>
                  <a:cubicBezTo>
                    <a:pt x="-3528" y="256935"/>
                    <a:pt x="-3528" y="155334"/>
                    <a:pt x="10583" y="101712"/>
                  </a:cubicBezTo>
                  <a:cubicBezTo>
                    <a:pt x="24694" y="48090"/>
                    <a:pt x="58561" y="-2710"/>
                    <a:pt x="95250" y="112"/>
                  </a:cubicBezTo>
                  <a:cubicBezTo>
                    <a:pt x="131939" y="2934"/>
                    <a:pt x="181327" y="60790"/>
                    <a:pt x="230716" y="118646"/>
                  </a:cubicBezTo>
                </a:path>
              </a:pathLst>
            </a:custGeom>
            <a:noFill/>
            <a:ln w="38100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/>
          <p:cNvSpPr/>
          <p:nvPr/>
        </p:nvSpPr>
        <p:spPr>
          <a:xfrm>
            <a:off x="3154892" y="2819401"/>
            <a:ext cx="426509" cy="1989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4983692" y="2819401"/>
            <a:ext cx="426509" cy="1989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598794" y="2541853"/>
            <a:ext cx="973706" cy="99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-8.51852E-6 C 0.09706 -0.00626 0.1941 -0.01227 0.1889 0.00486 C 0.18369 0.02222 -0.03142 0.08402 -0.03142 0.1037 C -0.03142 0.12337 0.18976 0.10277 0.1889 0.12337 C 0.18803 0.14398 -0.03732 0.20532 -0.03697 0.22708 C -0.0368 0.24884 0.07692 0.25161 0.19081 0.25439 " pathEditMode="relative" ptsTypes="AAAAAA">
                                      <p:cBhvr>
                                        <p:cTn id="3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4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A700307F-276D-2EA8-2EB2-1F9E4BEB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762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PK"/>
              <a:t>Image Filtering</a:t>
            </a:r>
          </a:p>
        </p:txBody>
      </p:sp>
      <p:pic>
        <p:nvPicPr>
          <p:cNvPr id="203779" name="Picture 2" descr="http://www.allspammedup.com/wp-content/uploads/2010/12/contentfiltering.jpg">
            <a:extLst>
              <a:ext uri="{FF2B5EF4-FFF2-40B4-BE49-F238E27FC236}">
                <a16:creationId xmlns:a16="http://schemas.microsoft.com/office/drawing/2014/main" id="{1DB1676B-EFC3-CE10-9F4B-06347D72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2209800"/>
            <a:ext cx="4286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40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Filters: examples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0" y="2917372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253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dirty="0"/>
                  <a:t>1</a:t>
                </a:r>
              </a:p>
            </p:txBody>
          </p:sp>
          <p:sp>
            <p:nvSpPr>
              <p:cNvPr id="2254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4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253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1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7620000" y="4659868"/>
            <a:ext cx="2819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18" charset="0"/>
              </a:rPr>
              <a:t>Blur (with a mean filter) (g)</a:t>
            </a:r>
          </a:p>
        </p:txBody>
      </p:sp>
      <p:sp>
        <p:nvSpPr>
          <p:cNvPr id="22536" name="Text Box 27"/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95801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04616" y="297180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2803526" y="4736068"/>
            <a:ext cx="1242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</a:rPr>
              <a:t>Original (f)</a:t>
            </a: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5791201" y="4343400"/>
            <a:ext cx="1139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</a:rPr>
              <a:t>Kernel (k)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Filters: examples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1844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844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843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37" name="Text Box 23"/>
          <p:cNvSpPr txBox="1">
            <a:spLocks noChangeArrowheads="1"/>
          </p:cNvSpPr>
          <p:nvPr/>
        </p:nvSpPr>
        <p:spPr bwMode="auto">
          <a:xfrm>
            <a:off x="2651126" y="4689475"/>
            <a:ext cx="1242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</a:rPr>
              <a:t>Original (f)</a:t>
            </a:r>
          </a:p>
        </p:txBody>
      </p:sp>
      <p:sp>
        <p:nvSpPr>
          <p:cNvPr id="18438" name="Text Box 24"/>
          <p:cNvSpPr txBox="1">
            <a:spLocks noChangeArrowheads="1"/>
          </p:cNvSpPr>
          <p:nvPr/>
        </p:nvSpPr>
        <p:spPr bwMode="auto">
          <a:xfrm>
            <a:off x="7924800" y="4724400"/>
            <a:ext cx="2133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imes" pitchFamily="18" charset="0"/>
              </a:rPr>
              <a:t>Identical image (g)</a:t>
            </a:r>
          </a:p>
        </p:txBody>
      </p:sp>
      <p:pic>
        <p:nvPicPr>
          <p:cNvPr id="1843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0" name="Text Box 26"/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39343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34200" y="297180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5410201" y="4495800"/>
            <a:ext cx="1139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</a:rPr>
              <a:t>Kernel (k)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1" y="1676400"/>
            <a:ext cx="7586663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Sharpening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59254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Sharpening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017587"/>
            <a:ext cx="7772400" cy="533400"/>
          </a:xfrm>
        </p:spPr>
        <p:txBody>
          <a:bodyPr>
            <a:normAutofit/>
          </a:bodyPr>
          <a:lstStyle/>
          <a:p>
            <a:r>
              <a:rPr lang="en-US"/>
              <a:t>What does blurring take away?</a:t>
            </a:r>
          </a:p>
        </p:txBody>
      </p:sp>
      <p:sp>
        <p:nvSpPr>
          <p:cNvPr id="41990" name="Text Box 17"/>
          <p:cNvSpPr txBox="1">
            <a:spLocks noChangeArrowheads="1"/>
          </p:cNvSpPr>
          <p:nvPr/>
        </p:nvSpPr>
        <p:spPr bwMode="auto">
          <a:xfrm>
            <a:off x="4266950" y="2343688"/>
            <a:ext cx="3898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–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7521474" y="5119689"/>
            <a:ext cx="4397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2209800" y="3886201"/>
            <a:ext cx="7772400" cy="2674938"/>
            <a:chOff x="432" y="2448"/>
            <a:chExt cx="4896" cy="1685"/>
          </a:xfrm>
        </p:grpSpPr>
        <p:sp>
          <p:nvSpPr>
            <p:cNvPr id="41994" name="Rectangle 7"/>
            <p:cNvSpPr>
              <a:spLocks noChangeArrowheads="1"/>
            </p:cNvSpPr>
            <p:nvPr/>
          </p:nvSpPr>
          <p:spPr bwMode="auto">
            <a:xfrm>
              <a:off x="432" y="2448"/>
              <a:ext cx="489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Let’s add it back:</a:t>
              </a:r>
            </a:p>
          </p:txBody>
        </p:sp>
        <p:sp>
          <p:nvSpPr>
            <p:cNvPr id="42001" name="Text Box 13"/>
            <p:cNvSpPr txBox="1">
              <a:spLocks noChangeArrowheads="1"/>
            </p:cNvSpPr>
            <p:nvPr/>
          </p:nvSpPr>
          <p:spPr bwMode="auto">
            <a:xfrm>
              <a:off x="1117" y="3920"/>
              <a:ext cx="5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original</a:t>
              </a:r>
            </a:p>
          </p:txBody>
        </p:sp>
        <p:sp>
          <p:nvSpPr>
            <p:cNvPr id="41999" name="Text Box 14"/>
            <p:cNvSpPr txBox="1">
              <a:spLocks noChangeArrowheads="1"/>
            </p:cNvSpPr>
            <p:nvPr/>
          </p:nvSpPr>
          <p:spPr bwMode="auto">
            <a:xfrm>
              <a:off x="3158" y="3920"/>
              <a:ext cx="41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detail</a:t>
              </a:r>
            </a:p>
          </p:txBody>
        </p:sp>
        <p:sp>
          <p:nvSpPr>
            <p:cNvPr id="41997" name="Text Box 20"/>
            <p:cNvSpPr txBox="1">
              <a:spLocks noChangeArrowheads="1"/>
            </p:cNvSpPr>
            <p:nvPr/>
          </p:nvSpPr>
          <p:spPr bwMode="auto">
            <a:xfrm>
              <a:off x="1647" y="3264"/>
              <a:ext cx="45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/>
                <a:t>+ </a:t>
              </a:r>
              <a:r>
                <a:rPr lang="el-GR" sz="3200" dirty="0"/>
                <a:t>α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5288" y="1550514"/>
            <a:ext cx="2496339" cy="2171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124" y="1619453"/>
            <a:ext cx="2438400" cy="2170176"/>
          </a:xfrm>
          <a:prstGeom prst="rect">
            <a:avLst/>
          </a:prstGeom>
        </p:spPr>
      </p:pic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525848" y="2236787"/>
            <a:ext cx="4397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29" r="17097"/>
          <a:stretch/>
        </p:blipFill>
        <p:spPr>
          <a:xfrm>
            <a:off x="8122555" y="1619453"/>
            <a:ext cx="2523744" cy="21701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5288" y="4419601"/>
            <a:ext cx="2496339" cy="217112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29" r="17097"/>
          <a:stretch/>
        </p:blipFill>
        <p:spPr>
          <a:xfrm>
            <a:off x="4870914" y="4387788"/>
            <a:ext cx="2523744" cy="21701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7803" y="4387788"/>
            <a:ext cx="2487168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100" y="1905000"/>
            <a:ext cx="4495800" cy="3910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100" y="1905000"/>
            <a:ext cx="4495800" cy="39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Sharpening filter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8776" y="25908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841501" y="4613275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191000" y="2667001"/>
            <a:ext cx="3795352" cy="1545773"/>
            <a:chOff x="2667000" y="2667000"/>
            <a:chExt cx="3795352" cy="1545773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721433"/>
              <a:ext cx="442552" cy="149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67000" y="2667000"/>
              <a:ext cx="410072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5"/>
            <p:cNvGrpSpPr>
              <a:grpSpLocks/>
            </p:cNvGrpSpPr>
            <p:nvPr/>
          </p:nvGrpSpPr>
          <p:grpSpPr bwMode="auto">
            <a:xfrm>
              <a:off x="4724400" y="2895600"/>
              <a:ext cx="1371600" cy="1066800"/>
              <a:chOff x="3799" y="2064"/>
              <a:chExt cx="1433" cy="1136"/>
            </a:xfrm>
          </p:grpSpPr>
          <p:grpSp>
            <p:nvGrpSpPr>
              <p:cNvPr id="3" name="Group 6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24606" name="Rectangle 7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7" name="Rectangle 8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8" name="Rectangle 9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9" name="Rectangle 10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0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1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2" name="Rectangle 13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3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4" name="Rectangle 15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5" name="Line 16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6" name="Line 17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7" name="Line 18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8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9" name="Line 20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0" name="Line 21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1" name="Line 22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2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</p:grpSp>
          <p:pic>
            <p:nvPicPr>
              <p:cNvPr id="24605" name="Picture 24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3048000" y="2895600"/>
              <a:ext cx="1149350" cy="1066800"/>
              <a:chOff x="144" y="144"/>
              <a:chExt cx="1152" cy="1136"/>
            </a:xfrm>
          </p:grpSpPr>
          <p:sp>
            <p:nvSpPr>
              <p:cNvPr id="24587" name="Rectangle 2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88" name="Rectangle 2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89" name="Rectangle 2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0" name="Rectangle 2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1" name="Rectangle 3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2</a:t>
                </a:r>
              </a:p>
            </p:txBody>
          </p:sp>
          <p:sp>
            <p:nvSpPr>
              <p:cNvPr id="24592" name="Rectangle 3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3" name="Rectangle 3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4" name="Rectangle 3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5" name="Rectangle 3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6" name="Line 3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7" name="Line 3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8" name="Line 3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9" name="Line 3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0" name="Line 3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1" name="Line 4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2" name="Line 4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3" name="Line 4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24583" name="Text Box 43"/>
            <p:cNvSpPr txBox="1">
              <a:spLocks noChangeArrowheads="1"/>
            </p:cNvSpPr>
            <p:nvPr/>
          </p:nvSpPr>
          <p:spPr bwMode="auto">
            <a:xfrm>
              <a:off x="4267200" y="2819400"/>
              <a:ext cx="43815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000" b="1">
                  <a:latin typeface="Times" pitchFamily="18" charset="0"/>
                </a:rPr>
                <a:t>-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82000" y="2514601"/>
            <a:ext cx="2209800" cy="2551331"/>
            <a:chOff x="6858000" y="2514600"/>
            <a:chExt cx="2209800" cy="2551331"/>
          </a:xfrm>
        </p:grpSpPr>
        <p:sp>
          <p:nvSpPr>
            <p:cNvPr id="24584" name="Text Box 44"/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2098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Sharpening filter </a:t>
              </a:r>
              <a:r>
                <a:rPr lang="en-US" dirty="0"/>
                <a:t>(accentuates edges)</a:t>
              </a:r>
              <a:endParaRPr lang="en-US" b="1" dirty="0"/>
            </a:p>
          </p:txBody>
        </p:sp>
        <p:pic>
          <p:nvPicPr>
            <p:cNvPr id="24585" name="Picture 4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86600" y="2514600"/>
              <a:ext cx="1876425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6" name="Text Box 46"/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01000" y="287053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48743" y="289560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7973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is everywhere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73899" y="2450899"/>
            <a:ext cx="5971182" cy="2335596"/>
            <a:chOff x="149899" y="2450899"/>
            <a:chExt cx="7505078" cy="2192146"/>
          </a:xfrm>
        </p:grpSpPr>
        <p:sp>
          <p:nvSpPr>
            <p:cNvPr id="5" name="Cube 4"/>
            <p:cNvSpPr/>
            <p:nvPr/>
          </p:nvSpPr>
          <p:spPr>
            <a:xfrm>
              <a:off x="2241030" y="2450899"/>
              <a:ext cx="891914" cy="2023671"/>
            </a:xfrm>
            <a:prstGeom prst="cube">
              <a:avLst>
                <a:gd name="adj" fmla="val 809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2768184" y="2765684"/>
              <a:ext cx="732020" cy="1476531"/>
            </a:xfrm>
            <a:prstGeom prst="cube">
              <a:avLst>
                <a:gd name="adj" fmla="val 65905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3305333" y="2975555"/>
              <a:ext cx="652072" cy="1154242"/>
            </a:xfrm>
            <a:prstGeom prst="cube">
              <a:avLst>
                <a:gd name="adj" fmla="val 49138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3750041" y="2993044"/>
              <a:ext cx="652072" cy="1154242"/>
            </a:xfrm>
            <a:prstGeom prst="cube">
              <a:avLst>
                <a:gd name="adj" fmla="val 49138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4204739" y="3172925"/>
              <a:ext cx="667064" cy="739507"/>
            </a:xfrm>
            <a:prstGeom prst="cube">
              <a:avLst>
                <a:gd name="adj" fmla="val 37162"/>
              </a:avLst>
            </a:prstGeom>
            <a:solidFill>
              <a:srgbClr val="B653C4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4751885" y="3445249"/>
              <a:ext cx="1086787" cy="204858"/>
            </a:xfrm>
            <a:prstGeom prst="cube">
              <a:avLst>
                <a:gd name="adj" fmla="val 3866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5916118" y="3447746"/>
              <a:ext cx="1086787" cy="204858"/>
            </a:xfrm>
            <a:prstGeom prst="cube">
              <a:avLst>
                <a:gd name="adj" fmla="val 38662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828800" y="3477718"/>
              <a:ext cx="352269" cy="10493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302708" y="3502702"/>
              <a:ext cx="352269" cy="10493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mp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99" y="2480870"/>
              <a:ext cx="2162175" cy="2162175"/>
            </a:xfrm>
            <a:prstGeom prst="rect">
              <a:avLst/>
            </a:prstGeom>
            <a:noFill/>
            <a:scene3d>
              <a:camera prst="isometricRightUp">
                <a:rot lat="2100000" lon="180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7957158" y="2450900"/>
            <a:ext cx="1016313" cy="2349701"/>
            <a:chOff x="7812504" y="2450899"/>
            <a:chExt cx="1673535" cy="2205385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7828547" y="2450899"/>
              <a:ext cx="0" cy="21921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828547" y="2480870"/>
              <a:ext cx="352927" cy="13399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42880" y="2631691"/>
              <a:ext cx="806537" cy="13399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28547" y="2768579"/>
              <a:ext cx="641685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12504" y="2905739"/>
              <a:ext cx="1097280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40119" y="3151944"/>
              <a:ext cx="274320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32099" y="3304344"/>
              <a:ext cx="731520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40119" y="3634369"/>
              <a:ext cx="1645920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32099" y="3789210"/>
              <a:ext cx="731520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24079" y="3941610"/>
              <a:ext cx="164592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48143" y="4366724"/>
              <a:ext cx="438912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40123" y="4519124"/>
              <a:ext cx="256032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187446" y="3543915"/>
            <a:ext cx="148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Horse</a:t>
            </a:r>
          </a:p>
        </p:txBody>
      </p:sp>
    </p:spTree>
    <p:extLst>
      <p:ext uri="{BB962C8B-B14F-4D97-AF65-F5344CB8AC3E}">
        <p14:creationId xmlns:p14="http://schemas.microsoft.com/office/powerpoint/2010/main" val="152522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convolution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i="1" dirty="0"/>
              <a:t>like </a:t>
            </a:r>
            <a:r>
              <a:rPr lang="en-US" dirty="0"/>
              <a:t>linearity</a:t>
            </a:r>
          </a:p>
          <a:p>
            <a:pPr lvl="1"/>
            <a:r>
              <a:rPr lang="en-US" dirty="0"/>
              <a:t>Linear functions behave predictably when input changes</a:t>
            </a:r>
          </a:p>
          <a:p>
            <a:pPr lvl="1"/>
            <a:r>
              <a:rPr lang="en-US" dirty="0"/>
              <a:t>Lots of theory just easier with linear functions</a:t>
            </a:r>
          </a:p>
          <a:p>
            <a:r>
              <a:rPr lang="en-US" i="1" dirty="0"/>
              <a:t>All linear shift-invariant systems can be expressed as a convolution</a:t>
            </a:r>
          </a:p>
        </p:txBody>
      </p:sp>
    </p:spTree>
    <p:extLst>
      <p:ext uri="{BB962C8B-B14F-4D97-AF65-F5344CB8AC3E}">
        <p14:creationId xmlns:p14="http://schemas.microsoft.com/office/powerpoint/2010/main" val="132068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mean filtering does not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591978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7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mean filtering does not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5919788" cy="394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7" y="2362200"/>
            <a:ext cx="593219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8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42FC-A7BC-42CF-9B29-89445866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61" y="549666"/>
            <a:ext cx="9388324" cy="1001731"/>
          </a:xfrm>
        </p:spPr>
        <p:txBody>
          <a:bodyPr>
            <a:normAutofit/>
          </a:bodyPr>
          <a:lstStyle/>
          <a:p>
            <a:r>
              <a:rPr lang="en-US" sz="4000" b="1" dirty="0"/>
              <a:t>Image filtering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B2A77-9B06-4416-8959-31B0B0CABB1B}"/>
              </a:ext>
            </a:extLst>
          </p:cNvPr>
          <p:cNvSpPr txBox="1"/>
          <p:nvPr/>
        </p:nvSpPr>
        <p:spPr>
          <a:xfrm>
            <a:off x="1068513" y="1253447"/>
            <a:ext cx="9970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 filtering is used to compress or enhance some image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Normally used as a pre-processing step to achieve better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Filters can be spatial or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Through image filtering, we achieve the following operations:</a:t>
            </a:r>
          </a:p>
          <a:p>
            <a:endParaRPr lang="en-GB" sz="2400" dirty="0"/>
          </a:p>
          <a:p>
            <a:pPr marL="800100" lvl="1" indent="-342900">
              <a:buAutoNum type="arabicPeriod"/>
            </a:pPr>
            <a:r>
              <a:rPr lang="en-GB" sz="2400" dirty="0"/>
              <a:t>Smoothing</a:t>
            </a:r>
          </a:p>
          <a:p>
            <a:pPr marL="800100" lvl="1" indent="-342900">
              <a:buAutoNum type="arabicPeriod"/>
            </a:pPr>
            <a:r>
              <a:rPr lang="en-GB" sz="2400" dirty="0"/>
              <a:t>Sharpening</a:t>
            </a:r>
          </a:p>
          <a:p>
            <a:pPr marL="800100" lvl="1" indent="-342900">
              <a:buAutoNum type="arabicPeriod"/>
            </a:pPr>
            <a:r>
              <a:rPr lang="en-GB" sz="2400" dirty="0"/>
              <a:t>Edge Enhancement</a:t>
            </a:r>
          </a:p>
          <a:p>
            <a:pPr marL="342900" indent="-342900">
              <a:buAutoNum type="arabicPeriod"/>
            </a:pPr>
            <a:endParaRPr lang="en-GB" sz="2400" dirty="0"/>
          </a:p>
          <a:p>
            <a:r>
              <a:rPr lang="en-GB" sz="2400" dirty="0"/>
              <a:t>Image filtering is normally achieved using kernel and the process is called </a:t>
            </a:r>
            <a:r>
              <a:rPr lang="en-GB" sz="2400" b="1" dirty="0"/>
              <a:t>convolution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0645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057400"/>
          </a:xfrm>
        </p:spPr>
        <p:txBody>
          <a:bodyPr/>
          <a:lstStyle/>
          <a:p>
            <a:r>
              <a:rPr lang="en-US" dirty="0"/>
              <a:t>Mean is sensitive </a:t>
            </a:r>
            <a:r>
              <a:rPr lang="en-US"/>
              <a:t>to outliers</a:t>
            </a:r>
          </a:p>
          <a:p>
            <a:r>
              <a:rPr lang="en-US" dirty="0"/>
              <a:t>Median filter: Replace pixel by </a:t>
            </a:r>
            <a:r>
              <a:rPr lang="en-US" i="1" dirty="0"/>
              <a:t>median </a:t>
            </a:r>
            <a:r>
              <a:rPr lang="en-US" dirty="0"/>
              <a:t>of neighbors</a:t>
            </a:r>
          </a:p>
        </p:txBody>
      </p:sp>
    </p:spTree>
    <p:extLst>
      <p:ext uri="{BB962C8B-B14F-4D97-AF65-F5344CB8AC3E}">
        <p14:creationId xmlns:p14="http://schemas.microsoft.com/office/powerpoint/2010/main" val="1204544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5919788" cy="394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34" y="2362200"/>
            <a:ext cx="5902855" cy="39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recipes:</a:t>
            </a:r>
          </a:p>
          <a:p>
            <a:pPr lvl="1"/>
            <a:r>
              <a:rPr lang="en-US" dirty="0"/>
              <a:t>convolution</a:t>
            </a:r>
          </a:p>
          <a:p>
            <a:pPr lvl="1"/>
            <a:r>
              <a:rPr lang="en-US" dirty="0"/>
              <a:t>cross-correlation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Shift-invariant: a sensible thing to require</a:t>
            </a:r>
          </a:p>
          <a:p>
            <a:pPr lvl="1"/>
            <a:r>
              <a:rPr lang="en-US" dirty="0"/>
              <a:t>Linearity: convenient</a:t>
            </a:r>
          </a:p>
          <a:p>
            <a:r>
              <a:rPr lang="en-US" dirty="0"/>
              <a:t>Can be used for smoothing, sharpening</a:t>
            </a:r>
          </a:p>
          <a:p>
            <a:r>
              <a:rPr lang="en-US" dirty="0"/>
              <a:t>Also main component of CNNs</a:t>
            </a:r>
          </a:p>
        </p:txBody>
      </p:sp>
    </p:spTree>
    <p:extLst>
      <p:ext uri="{BB962C8B-B14F-4D97-AF65-F5344CB8AC3E}">
        <p14:creationId xmlns:p14="http://schemas.microsoft.com/office/powerpoint/2010/main" val="2033182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523E027-D84A-4C57-9ACD-A5A77C288B0A}"/>
              </a:ext>
            </a:extLst>
          </p:cNvPr>
          <p:cNvSpPr/>
          <p:nvPr/>
        </p:nvSpPr>
        <p:spPr>
          <a:xfrm>
            <a:off x="264406" y="2054030"/>
            <a:ext cx="1192759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600" b="1" dirty="0"/>
              <a:t>Low pass filters (Smoothing)</a:t>
            </a:r>
            <a:br>
              <a:rPr lang="en-US" sz="2600" dirty="0"/>
            </a:br>
            <a:r>
              <a:rPr lang="en-US" sz="2600" dirty="0"/>
              <a:t>Low pass filtering, is employed to remove high spatial frequency noise from a digital image. The low-pass filters usually employ moving window operator which affects one pixel of the image at a time, changing its value by some function of a local region (window) of pixels. The operator moves over the image to affect all the pixels in the image. </a:t>
            </a:r>
          </a:p>
          <a:p>
            <a:pPr>
              <a:buFont typeface="+mj-lt"/>
              <a:buAutoNum type="arabicPeriod"/>
            </a:pPr>
            <a:endParaRPr lang="en-US" sz="2600" dirty="0"/>
          </a:p>
          <a:p>
            <a:pPr>
              <a:buFont typeface="+mj-lt"/>
              <a:buAutoNum type="arabicPeriod"/>
            </a:pPr>
            <a:r>
              <a:rPr lang="en-US" sz="2600" b="1" dirty="0"/>
              <a:t>High pass filters (Edge Detection, Sharpening)</a:t>
            </a:r>
            <a:br>
              <a:rPr lang="en-US" sz="2600" dirty="0"/>
            </a:br>
            <a:r>
              <a:rPr lang="en-US" sz="2600" dirty="0"/>
              <a:t>A high-pass filter can be used to make an image appear sharper. These filters emphasize fine details in the image - the opposite of the low-pass filter. High-pass filtering works in the same way as low-pass filtering; it just uses a different convolution kernel.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78207-9939-A7FF-F7EB-385460EE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08" y="486866"/>
            <a:ext cx="10515600" cy="1330918"/>
          </a:xfrm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0265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6">
            <a:extLst>
              <a:ext uri="{FF2B5EF4-FFF2-40B4-BE49-F238E27FC236}">
                <a16:creationId xmlns:a16="http://schemas.microsoft.com/office/drawing/2014/main" id="{F05BF906-8FE2-7BDD-2898-49E90B43D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066800"/>
            <a:ext cx="8229600" cy="48006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PK"/>
              <a:t>Let’s replace each pixel with a </a:t>
            </a:r>
            <a:r>
              <a:rPr lang="en-US" altLang="en-PK" i="1"/>
              <a:t>weighted</a:t>
            </a:r>
            <a:r>
              <a:rPr lang="en-US" altLang="en-PK"/>
              <a:t> average of its neighborhood</a:t>
            </a:r>
          </a:p>
          <a:p>
            <a:pPr eaLnBrk="1" hangingPunct="1">
              <a:buFontTx/>
              <a:buChar char="•"/>
            </a:pPr>
            <a:r>
              <a:rPr lang="en-US" altLang="en-PK"/>
              <a:t>The weights are called the </a:t>
            </a:r>
            <a:r>
              <a:rPr lang="en-US" altLang="en-PK" i="1"/>
              <a:t>filter kernel</a:t>
            </a:r>
          </a:p>
          <a:p>
            <a:pPr eaLnBrk="1" hangingPunct="1">
              <a:buFontTx/>
              <a:buChar char="•"/>
            </a:pPr>
            <a:r>
              <a:rPr lang="en-US" altLang="en-PK"/>
              <a:t>What are the weights for the average of a </a:t>
            </a:r>
            <a:br>
              <a:rPr lang="en-US" altLang="en-PK"/>
            </a:br>
            <a:r>
              <a:rPr lang="en-US" altLang="en-PK"/>
              <a:t>3x3 neighborhood?</a:t>
            </a:r>
          </a:p>
        </p:txBody>
      </p:sp>
      <p:sp>
        <p:nvSpPr>
          <p:cNvPr id="208899" name="Rectangle 24">
            <a:extLst>
              <a:ext uri="{FF2B5EF4-FFF2-40B4-BE49-F238E27FC236}">
                <a16:creationId xmlns:a16="http://schemas.microsoft.com/office/drawing/2014/main" id="{CF70F802-1B2F-65B0-FB49-018253CB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6" y="19791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PK" dirty="0"/>
              <a:t>Moving average</a:t>
            </a:r>
          </a:p>
        </p:txBody>
      </p:sp>
      <p:grpSp>
        <p:nvGrpSpPr>
          <p:cNvPr id="2" name="Group 28">
            <a:extLst>
              <a:ext uri="{FF2B5EF4-FFF2-40B4-BE49-F238E27FC236}">
                <a16:creationId xmlns:a16="http://schemas.microsoft.com/office/drawing/2014/main" id="{29F9124D-B034-B2FA-6DDF-EEFC9F763CE2}"/>
              </a:ext>
            </a:extLst>
          </p:cNvPr>
          <p:cNvGrpSpPr>
            <a:grpSpLocks/>
          </p:cNvGrpSpPr>
          <p:nvPr/>
        </p:nvGrpSpPr>
        <p:grpSpPr bwMode="auto">
          <a:xfrm>
            <a:off x="4659314" y="3911601"/>
            <a:ext cx="2274887" cy="2325688"/>
            <a:chOff x="1975" y="2464"/>
            <a:chExt cx="1433" cy="1465"/>
          </a:xfrm>
        </p:grpSpPr>
        <p:grpSp>
          <p:nvGrpSpPr>
            <p:cNvPr id="208902" name="Group 4">
              <a:extLst>
                <a:ext uri="{FF2B5EF4-FFF2-40B4-BE49-F238E27FC236}">
                  <a16:creationId xmlns:a16="http://schemas.microsoft.com/office/drawing/2014/main" id="{36747780-62FB-536F-3F9A-6179FE0ABD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5" y="2464"/>
              <a:ext cx="1433" cy="1136"/>
              <a:chOff x="3799" y="2064"/>
              <a:chExt cx="1433" cy="1136"/>
            </a:xfrm>
          </p:grpSpPr>
          <p:grpSp>
            <p:nvGrpSpPr>
              <p:cNvPr id="208904" name="Group 5">
                <a:extLst>
                  <a:ext uri="{FF2B5EF4-FFF2-40B4-BE49-F238E27FC236}">
                    <a16:creationId xmlns:a16="http://schemas.microsoft.com/office/drawing/2014/main" id="{04F20B8C-E358-41AE-8A72-6E5ACC208C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208906" name="Rectangle 6">
                  <a:extLst>
                    <a:ext uri="{FF2B5EF4-FFF2-40B4-BE49-F238E27FC236}">
                      <a16:creationId xmlns:a16="http://schemas.microsoft.com/office/drawing/2014/main" id="{E27D9D9E-F91E-7CDD-BE6A-34E6DBB11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07" name="Rectangle 7">
                  <a:extLst>
                    <a:ext uri="{FF2B5EF4-FFF2-40B4-BE49-F238E27FC236}">
                      <a16:creationId xmlns:a16="http://schemas.microsoft.com/office/drawing/2014/main" id="{B243E7E5-54C9-207A-EAA3-99813B8F4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08" name="Rectangle 8">
                  <a:extLst>
                    <a:ext uri="{FF2B5EF4-FFF2-40B4-BE49-F238E27FC236}">
                      <a16:creationId xmlns:a16="http://schemas.microsoft.com/office/drawing/2014/main" id="{9720BFB4-3BE6-50F8-EB50-3BC1443FC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09" name="Rectangle 9">
                  <a:extLst>
                    <a:ext uri="{FF2B5EF4-FFF2-40B4-BE49-F238E27FC236}">
                      <a16:creationId xmlns:a16="http://schemas.microsoft.com/office/drawing/2014/main" id="{A74F28EE-3451-D88E-4AC2-2FA9AC6B0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0" name="Rectangle 10">
                  <a:extLst>
                    <a:ext uri="{FF2B5EF4-FFF2-40B4-BE49-F238E27FC236}">
                      <a16:creationId xmlns:a16="http://schemas.microsoft.com/office/drawing/2014/main" id="{381A7A96-0130-7461-8219-162F32020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1" name="Rectangle 11">
                  <a:extLst>
                    <a:ext uri="{FF2B5EF4-FFF2-40B4-BE49-F238E27FC236}">
                      <a16:creationId xmlns:a16="http://schemas.microsoft.com/office/drawing/2014/main" id="{92ABECA6-9B74-BBC3-8C1B-4E153C85D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2" name="Rectangle 12">
                  <a:extLst>
                    <a:ext uri="{FF2B5EF4-FFF2-40B4-BE49-F238E27FC236}">
                      <a16:creationId xmlns:a16="http://schemas.microsoft.com/office/drawing/2014/main" id="{B0051616-9C73-4810-0051-B6C1CF2E3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3" name="Rectangle 13">
                  <a:extLst>
                    <a:ext uri="{FF2B5EF4-FFF2-40B4-BE49-F238E27FC236}">
                      <a16:creationId xmlns:a16="http://schemas.microsoft.com/office/drawing/2014/main" id="{10FA6284-D437-5E29-88E7-236E68084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4" name="Rectangle 14">
                  <a:extLst>
                    <a:ext uri="{FF2B5EF4-FFF2-40B4-BE49-F238E27FC236}">
                      <a16:creationId xmlns:a16="http://schemas.microsoft.com/office/drawing/2014/main" id="{5EBBE02D-DAE9-9C02-A77E-D7B30CFCCA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dobe Caslon Pro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dobe Caslon Pro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dobe Caslon Pro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Adobe Caslon Pro" pitchFamily="18" charset="0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en-PK" sz="1800"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08915" name="Line 15">
                  <a:extLst>
                    <a:ext uri="{FF2B5EF4-FFF2-40B4-BE49-F238E27FC236}">
                      <a16:creationId xmlns:a16="http://schemas.microsoft.com/office/drawing/2014/main" id="{4E9FBB94-030B-8B40-FF8D-16F6ACBA51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16" name="Line 16">
                  <a:extLst>
                    <a:ext uri="{FF2B5EF4-FFF2-40B4-BE49-F238E27FC236}">
                      <a16:creationId xmlns:a16="http://schemas.microsoft.com/office/drawing/2014/main" id="{F25918BE-1FAB-2AEF-0140-0A9F498DAB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17" name="Line 17">
                  <a:extLst>
                    <a:ext uri="{FF2B5EF4-FFF2-40B4-BE49-F238E27FC236}">
                      <a16:creationId xmlns:a16="http://schemas.microsoft.com/office/drawing/2014/main" id="{6C03C61D-E9E6-053F-CFAE-B1292D0F1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18" name="Line 18">
                  <a:extLst>
                    <a:ext uri="{FF2B5EF4-FFF2-40B4-BE49-F238E27FC236}">
                      <a16:creationId xmlns:a16="http://schemas.microsoft.com/office/drawing/2014/main" id="{2A7B62B0-37C4-0632-4F01-E92DBA344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19" name="Line 19">
                  <a:extLst>
                    <a:ext uri="{FF2B5EF4-FFF2-40B4-BE49-F238E27FC236}">
                      <a16:creationId xmlns:a16="http://schemas.microsoft.com/office/drawing/2014/main" id="{91603371-D20D-7519-6BB0-4B9C439E15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20" name="Line 20">
                  <a:extLst>
                    <a:ext uri="{FF2B5EF4-FFF2-40B4-BE49-F238E27FC236}">
                      <a16:creationId xmlns:a16="http://schemas.microsoft.com/office/drawing/2014/main" id="{E207BBAF-EC6E-2706-9898-87E790021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21" name="Line 21">
                  <a:extLst>
                    <a:ext uri="{FF2B5EF4-FFF2-40B4-BE49-F238E27FC236}">
                      <a16:creationId xmlns:a16="http://schemas.microsoft.com/office/drawing/2014/main" id="{C64C1699-AF27-015E-88D5-5B6F2592D1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  <p:sp>
              <p:nvSpPr>
                <p:cNvPr id="208922" name="Line 22">
                  <a:extLst>
                    <a:ext uri="{FF2B5EF4-FFF2-40B4-BE49-F238E27FC236}">
                      <a16:creationId xmlns:a16="http://schemas.microsoft.com/office/drawing/2014/main" id="{7CBE4DCF-CA9A-796B-AF57-3C52E1AFD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en-PK"/>
                </a:p>
              </p:txBody>
            </p:sp>
          </p:grpSp>
          <p:pic>
            <p:nvPicPr>
              <p:cNvPr id="208905" name="Picture 23" descr="txp_fig">
                <a:extLst>
                  <a:ext uri="{FF2B5EF4-FFF2-40B4-BE49-F238E27FC236}">
                    <a16:creationId xmlns:a16="http://schemas.microsoft.com/office/drawing/2014/main" id="{B2F13ED2-D12A-730C-540F-04F73B99BBD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8903" name="Text Box 27">
              <a:extLst>
                <a:ext uri="{FF2B5EF4-FFF2-40B4-BE49-F238E27FC236}">
                  <a16:creationId xmlns:a16="http://schemas.microsoft.com/office/drawing/2014/main" id="{0B8CC71D-B348-A29E-0D87-8C3F34DF3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696"/>
              <a:ext cx="7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“box filter”</a:t>
              </a:r>
            </a:p>
          </p:txBody>
        </p:sp>
      </p:grpSp>
      <p:sp>
        <p:nvSpPr>
          <p:cNvPr id="208901" name="Text Box 29">
            <a:extLst>
              <a:ext uri="{FF2B5EF4-FFF2-40B4-BE49-F238E27FC236}">
                <a16:creationId xmlns:a16="http://schemas.microsoft.com/office/drawing/2014/main" id="{B4ED6520-6921-B073-690F-0645FFDC5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4476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9865858D-078A-7B5B-05F8-2DCFA9BB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grpSp>
        <p:nvGrpSpPr>
          <p:cNvPr id="223235" name="Group 3">
            <a:extLst>
              <a:ext uri="{FF2B5EF4-FFF2-40B4-BE49-F238E27FC236}">
                <a16:creationId xmlns:a16="http://schemas.microsoft.com/office/drawing/2014/main" id="{F39EDC55-52B1-041E-685C-0FDCEDF3C9C9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223240" name="Rectangle 4">
              <a:extLst>
                <a:ext uri="{FF2B5EF4-FFF2-40B4-BE49-F238E27FC236}">
                  <a16:creationId xmlns:a16="http://schemas.microsoft.com/office/drawing/2014/main" id="{F82CCB5A-F1AF-3812-84ED-22757FE1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1" name="Rectangle 5">
              <a:extLst>
                <a:ext uri="{FF2B5EF4-FFF2-40B4-BE49-F238E27FC236}">
                  <a16:creationId xmlns:a16="http://schemas.microsoft.com/office/drawing/2014/main" id="{4A1FFE8F-FEB0-E5EA-7664-F4D18636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2" name="Rectangle 6">
              <a:extLst>
                <a:ext uri="{FF2B5EF4-FFF2-40B4-BE49-F238E27FC236}">
                  <a16:creationId xmlns:a16="http://schemas.microsoft.com/office/drawing/2014/main" id="{F739EB5B-CD36-32F2-C734-8B9738C61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3" name="Rectangle 7">
              <a:extLst>
                <a:ext uri="{FF2B5EF4-FFF2-40B4-BE49-F238E27FC236}">
                  <a16:creationId xmlns:a16="http://schemas.microsoft.com/office/drawing/2014/main" id="{182F6B7F-C1C7-3BCF-1FE6-441F9B472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4" name="Rectangle 8">
              <a:extLst>
                <a:ext uri="{FF2B5EF4-FFF2-40B4-BE49-F238E27FC236}">
                  <a16:creationId xmlns:a16="http://schemas.microsoft.com/office/drawing/2014/main" id="{A45E143F-E1C5-605D-3801-BAC61496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23245" name="Rectangle 9">
              <a:extLst>
                <a:ext uri="{FF2B5EF4-FFF2-40B4-BE49-F238E27FC236}">
                  <a16:creationId xmlns:a16="http://schemas.microsoft.com/office/drawing/2014/main" id="{65177ECC-A9C7-A4E5-98AC-FA3396F2A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6" name="Rectangle 10">
              <a:extLst>
                <a:ext uri="{FF2B5EF4-FFF2-40B4-BE49-F238E27FC236}">
                  <a16:creationId xmlns:a16="http://schemas.microsoft.com/office/drawing/2014/main" id="{F7D870BB-57E3-5FD9-6D5D-B85CA6E9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7" name="Rectangle 11">
              <a:extLst>
                <a:ext uri="{FF2B5EF4-FFF2-40B4-BE49-F238E27FC236}">
                  <a16:creationId xmlns:a16="http://schemas.microsoft.com/office/drawing/2014/main" id="{CE0A39EB-99F5-84DB-EB7F-5D57F28D1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8" name="Rectangle 12">
              <a:extLst>
                <a:ext uri="{FF2B5EF4-FFF2-40B4-BE49-F238E27FC236}">
                  <a16:creationId xmlns:a16="http://schemas.microsoft.com/office/drawing/2014/main" id="{A16B71BC-F222-E8FE-E670-C9B49DE33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3249" name="Line 13">
              <a:extLst>
                <a:ext uri="{FF2B5EF4-FFF2-40B4-BE49-F238E27FC236}">
                  <a16:creationId xmlns:a16="http://schemas.microsoft.com/office/drawing/2014/main" id="{5CDB7350-CB06-640A-3CD8-E93BE7A2B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0" name="Line 14">
              <a:extLst>
                <a:ext uri="{FF2B5EF4-FFF2-40B4-BE49-F238E27FC236}">
                  <a16:creationId xmlns:a16="http://schemas.microsoft.com/office/drawing/2014/main" id="{5CA415B5-19E0-2FF1-AB96-ABBB6AF26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1" name="Line 15">
              <a:extLst>
                <a:ext uri="{FF2B5EF4-FFF2-40B4-BE49-F238E27FC236}">
                  <a16:creationId xmlns:a16="http://schemas.microsoft.com/office/drawing/2014/main" id="{1A7A4D99-30B3-C74B-234A-BC1B64093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2" name="Line 16">
              <a:extLst>
                <a:ext uri="{FF2B5EF4-FFF2-40B4-BE49-F238E27FC236}">
                  <a16:creationId xmlns:a16="http://schemas.microsoft.com/office/drawing/2014/main" id="{8B6F3791-2702-8E37-AD37-6B17D2BC7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3" name="Line 17">
              <a:extLst>
                <a:ext uri="{FF2B5EF4-FFF2-40B4-BE49-F238E27FC236}">
                  <a16:creationId xmlns:a16="http://schemas.microsoft.com/office/drawing/2014/main" id="{CD3C233B-8746-9534-4FC8-E3EA34D9C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4" name="Line 18">
              <a:extLst>
                <a:ext uri="{FF2B5EF4-FFF2-40B4-BE49-F238E27FC236}">
                  <a16:creationId xmlns:a16="http://schemas.microsoft.com/office/drawing/2014/main" id="{1CC68139-8B27-D922-7961-24026406A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5" name="Line 19">
              <a:extLst>
                <a:ext uri="{FF2B5EF4-FFF2-40B4-BE49-F238E27FC236}">
                  <a16:creationId xmlns:a16="http://schemas.microsoft.com/office/drawing/2014/main" id="{DEA5A1D5-3E31-2D31-6C07-1B00DFA8D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3256" name="Line 20">
              <a:extLst>
                <a:ext uri="{FF2B5EF4-FFF2-40B4-BE49-F238E27FC236}">
                  <a16:creationId xmlns:a16="http://schemas.microsoft.com/office/drawing/2014/main" id="{34D0FB3B-1639-A10B-B8C6-AB767E4F7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sp>
        <p:nvSpPr>
          <p:cNvPr id="223236" name="Text Box 22">
            <a:extLst>
              <a:ext uri="{FF2B5EF4-FFF2-40B4-BE49-F238E27FC236}">
                <a16:creationId xmlns:a16="http://schemas.microsoft.com/office/drawing/2014/main" id="{7D50DFD9-206F-2907-CB07-F75B7B02C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223237" name="Text Box 23">
            <a:extLst>
              <a:ext uri="{FF2B5EF4-FFF2-40B4-BE49-F238E27FC236}">
                <a16:creationId xmlns:a16="http://schemas.microsoft.com/office/drawing/2014/main" id="{9DD017DF-E404-39BE-C5BE-8197C054A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?</a:t>
            </a:r>
          </a:p>
        </p:txBody>
      </p:sp>
      <p:pic>
        <p:nvPicPr>
          <p:cNvPr id="223238" name="Picture 24">
            <a:extLst>
              <a:ext uri="{FF2B5EF4-FFF2-40B4-BE49-F238E27FC236}">
                <a16:creationId xmlns:a16="http://schemas.microsoft.com/office/drawing/2014/main" id="{FE389A65-E14B-5C28-7C24-CA2B4687B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39" name="Text Box 25">
            <a:extLst>
              <a:ext uri="{FF2B5EF4-FFF2-40B4-BE49-F238E27FC236}">
                <a16:creationId xmlns:a16="http://schemas.microsoft.com/office/drawing/2014/main" id="{7AE73C5F-A4B5-1B8F-839D-255E85170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7F6EFE7C-ED20-2798-EFB0-AFA8B32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grpSp>
        <p:nvGrpSpPr>
          <p:cNvPr id="225283" name="Group 3">
            <a:extLst>
              <a:ext uri="{FF2B5EF4-FFF2-40B4-BE49-F238E27FC236}">
                <a16:creationId xmlns:a16="http://schemas.microsoft.com/office/drawing/2014/main" id="{7FA5E783-1687-F45C-499D-12754647F437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225289" name="Rectangle 4">
              <a:extLst>
                <a:ext uri="{FF2B5EF4-FFF2-40B4-BE49-F238E27FC236}">
                  <a16:creationId xmlns:a16="http://schemas.microsoft.com/office/drawing/2014/main" id="{07F569C2-E654-48EB-46C9-D6B66316D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0" name="Rectangle 5">
              <a:extLst>
                <a:ext uri="{FF2B5EF4-FFF2-40B4-BE49-F238E27FC236}">
                  <a16:creationId xmlns:a16="http://schemas.microsoft.com/office/drawing/2014/main" id="{4C58EB8F-287F-C0E4-6A00-CF5164BA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1" name="Rectangle 6">
              <a:extLst>
                <a:ext uri="{FF2B5EF4-FFF2-40B4-BE49-F238E27FC236}">
                  <a16:creationId xmlns:a16="http://schemas.microsoft.com/office/drawing/2014/main" id="{A94E3F2F-D264-0414-3AE7-B04AF375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2" name="Rectangle 7">
              <a:extLst>
                <a:ext uri="{FF2B5EF4-FFF2-40B4-BE49-F238E27FC236}">
                  <a16:creationId xmlns:a16="http://schemas.microsoft.com/office/drawing/2014/main" id="{08E46F2B-D059-02C4-06AC-92140D716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3" name="Rectangle 8">
              <a:extLst>
                <a:ext uri="{FF2B5EF4-FFF2-40B4-BE49-F238E27FC236}">
                  <a16:creationId xmlns:a16="http://schemas.microsoft.com/office/drawing/2014/main" id="{16F6B61B-B11D-A641-580B-8F8F758D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25294" name="Rectangle 9">
              <a:extLst>
                <a:ext uri="{FF2B5EF4-FFF2-40B4-BE49-F238E27FC236}">
                  <a16:creationId xmlns:a16="http://schemas.microsoft.com/office/drawing/2014/main" id="{71AF2CA6-BE26-7952-289C-F94F8522B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5" name="Rectangle 10">
              <a:extLst>
                <a:ext uri="{FF2B5EF4-FFF2-40B4-BE49-F238E27FC236}">
                  <a16:creationId xmlns:a16="http://schemas.microsoft.com/office/drawing/2014/main" id="{B01425B2-7435-FC25-E02C-076969D74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6" name="Rectangle 11">
              <a:extLst>
                <a:ext uri="{FF2B5EF4-FFF2-40B4-BE49-F238E27FC236}">
                  <a16:creationId xmlns:a16="http://schemas.microsoft.com/office/drawing/2014/main" id="{15644A9A-BC83-7975-4236-D34D568F3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7" name="Rectangle 12">
              <a:extLst>
                <a:ext uri="{FF2B5EF4-FFF2-40B4-BE49-F238E27FC236}">
                  <a16:creationId xmlns:a16="http://schemas.microsoft.com/office/drawing/2014/main" id="{CB61996C-F2AD-D160-A714-584EAEFE5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5298" name="Line 13">
              <a:extLst>
                <a:ext uri="{FF2B5EF4-FFF2-40B4-BE49-F238E27FC236}">
                  <a16:creationId xmlns:a16="http://schemas.microsoft.com/office/drawing/2014/main" id="{F3070171-9ED9-CDF4-56EA-5CE57544F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299" name="Line 14">
              <a:extLst>
                <a:ext uri="{FF2B5EF4-FFF2-40B4-BE49-F238E27FC236}">
                  <a16:creationId xmlns:a16="http://schemas.microsoft.com/office/drawing/2014/main" id="{5A91C65E-721A-0599-8C89-5BF12A07A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0" name="Line 15">
              <a:extLst>
                <a:ext uri="{FF2B5EF4-FFF2-40B4-BE49-F238E27FC236}">
                  <a16:creationId xmlns:a16="http://schemas.microsoft.com/office/drawing/2014/main" id="{739CE044-B883-C9F8-4C26-722B207CD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1" name="Line 16">
              <a:extLst>
                <a:ext uri="{FF2B5EF4-FFF2-40B4-BE49-F238E27FC236}">
                  <a16:creationId xmlns:a16="http://schemas.microsoft.com/office/drawing/2014/main" id="{EB798AB2-BF9E-3316-A453-BD5F24032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2" name="Line 17">
              <a:extLst>
                <a:ext uri="{FF2B5EF4-FFF2-40B4-BE49-F238E27FC236}">
                  <a16:creationId xmlns:a16="http://schemas.microsoft.com/office/drawing/2014/main" id="{8B6FBE91-2CAD-05C1-6073-CB6A7360A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3" name="Line 18">
              <a:extLst>
                <a:ext uri="{FF2B5EF4-FFF2-40B4-BE49-F238E27FC236}">
                  <a16:creationId xmlns:a16="http://schemas.microsoft.com/office/drawing/2014/main" id="{B1639BF4-BD03-AC04-A897-F70039341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4" name="Line 19">
              <a:extLst>
                <a:ext uri="{FF2B5EF4-FFF2-40B4-BE49-F238E27FC236}">
                  <a16:creationId xmlns:a16="http://schemas.microsoft.com/office/drawing/2014/main" id="{05FA9637-88BA-13CB-727A-73D256278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5305" name="Line 20">
              <a:extLst>
                <a:ext uri="{FF2B5EF4-FFF2-40B4-BE49-F238E27FC236}">
                  <a16:creationId xmlns:a16="http://schemas.microsoft.com/office/drawing/2014/main" id="{B01DCAD5-0CF6-E463-3CA7-B98D5F265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pic>
        <p:nvPicPr>
          <p:cNvPr id="225284" name="Picture 22">
            <a:extLst>
              <a:ext uri="{FF2B5EF4-FFF2-40B4-BE49-F238E27FC236}">
                <a16:creationId xmlns:a16="http://schemas.microsoft.com/office/drawing/2014/main" id="{E2DD4FA1-8866-D2A6-B696-6271C022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85" name="Text Box 23">
            <a:extLst>
              <a:ext uri="{FF2B5EF4-FFF2-40B4-BE49-F238E27FC236}">
                <a16:creationId xmlns:a16="http://schemas.microsoft.com/office/drawing/2014/main" id="{869DF415-7E41-3E66-AA3F-A2BF5F25B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225286" name="Text Box 24">
            <a:extLst>
              <a:ext uri="{FF2B5EF4-FFF2-40B4-BE49-F238E27FC236}">
                <a16:creationId xmlns:a16="http://schemas.microsoft.com/office/drawing/2014/main" id="{3AE9E8D6-1F78-0795-3698-D59DC85C8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724401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Filtered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(no change)</a:t>
            </a:r>
          </a:p>
        </p:txBody>
      </p:sp>
      <p:pic>
        <p:nvPicPr>
          <p:cNvPr id="225287" name="Picture 25">
            <a:extLst>
              <a:ext uri="{FF2B5EF4-FFF2-40B4-BE49-F238E27FC236}">
                <a16:creationId xmlns:a16="http://schemas.microsoft.com/office/drawing/2014/main" id="{34AA3065-9DF9-5251-6F64-839953B9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88" name="Text Box 26">
            <a:extLst>
              <a:ext uri="{FF2B5EF4-FFF2-40B4-BE49-F238E27FC236}">
                <a16:creationId xmlns:a16="http://schemas.microsoft.com/office/drawing/2014/main" id="{82411785-6E43-2799-717C-639ADB48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29A8D194-DAAB-073A-1CFA-67111C21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grpSp>
        <p:nvGrpSpPr>
          <p:cNvPr id="227331" name="Group 3">
            <a:extLst>
              <a:ext uri="{FF2B5EF4-FFF2-40B4-BE49-F238E27FC236}">
                <a16:creationId xmlns:a16="http://schemas.microsoft.com/office/drawing/2014/main" id="{B4C2B751-B34B-B6E1-EA2F-6822A9D407B8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227336" name="Rectangle 4">
              <a:extLst>
                <a:ext uri="{FF2B5EF4-FFF2-40B4-BE49-F238E27FC236}">
                  <a16:creationId xmlns:a16="http://schemas.microsoft.com/office/drawing/2014/main" id="{477E3D40-EBD5-F8BC-DDB3-0EF92C2D1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37" name="Rectangle 5">
              <a:extLst>
                <a:ext uri="{FF2B5EF4-FFF2-40B4-BE49-F238E27FC236}">
                  <a16:creationId xmlns:a16="http://schemas.microsoft.com/office/drawing/2014/main" id="{6BD99CDE-F358-044C-08A3-BEE6BC993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38" name="Rectangle 6">
              <a:extLst>
                <a:ext uri="{FF2B5EF4-FFF2-40B4-BE49-F238E27FC236}">
                  <a16:creationId xmlns:a16="http://schemas.microsoft.com/office/drawing/2014/main" id="{2E8BE9FC-1E6F-E839-539D-0182FEF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39" name="Rectangle 7">
              <a:extLst>
                <a:ext uri="{FF2B5EF4-FFF2-40B4-BE49-F238E27FC236}">
                  <a16:creationId xmlns:a16="http://schemas.microsoft.com/office/drawing/2014/main" id="{D67C0DDC-8A2B-CBC4-5ADF-60AAA88C4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27340" name="Rectangle 8">
              <a:extLst>
                <a:ext uri="{FF2B5EF4-FFF2-40B4-BE49-F238E27FC236}">
                  <a16:creationId xmlns:a16="http://schemas.microsoft.com/office/drawing/2014/main" id="{C9E4523C-30F4-8E6B-3D36-AF37FEE3F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41" name="Rectangle 9">
              <a:extLst>
                <a:ext uri="{FF2B5EF4-FFF2-40B4-BE49-F238E27FC236}">
                  <a16:creationId xmlns:a16="http://schemas.microsoft.com/office/drawing/2014/main" id="{45CF0991-FCB6-D466-2828-7490F8698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42" name="Rectangle 10">
              <a:extLst>
                <a:ext uri="{FF2B5EF4-FFF2-40B4-BE49-F238E27FC236}">
                  <a16:creationId xmlns:a16="http://schemas.microsoft.com/office/drawing/2014/main" id="{19D29564-F96C-E0B9-914D-E336042F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43" name="Rectangle 11">
              <a:extLst>
                <a:ext uri="{FF2B5EF4-FFF2-40B4-BE49-F238E27FC236}">
                  <a16:creationId xmlns:a16="http://schemas.microsoft.com/office/drawing/2014/main" id="{C7C7F0EE-3D1B-AB69-DD69-992BE4DA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44" name="Rectangle 12">
              <a:extLst>
                <a:ext uri="{FF2B5EF4-FFF2-40B4-BE49-F238E27FC236}">
                  <a16:creationId xmlns:a16="http://schemas.microsoft.com/office/drawing/2014/main" id="{1C1F5E7D-AA16-76FF-1AB2-3AB34F0BE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7345" name="Line 13">
              <a:extLst>
                <a:ext uri="{FF2B5EF4-FFF2-40B4-BE49-F238E27FC236}">
                  <a16:creationId xmlns:a16="http://schemas.microsoft.com/office/drawing/2014/main" id="{2A9523DB-DE22-FF6D-C985-3719C305A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46" name="Line 14">
              <a:extLst>
                <a:ext uri="{FF2B5EF4-FFF2-40B4-BE49-F238E27FC236}">
                  <a16:creationId xmlns:a16="http://schemas.microsoft.com/office/drawing/2014/main" id="{2B3E5477-E83A-198D-7F88-96142228A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47" name="Line 15">
              <a:extLst>
                <a:ext uri="{FF2B5EF4-FFF2-40B4-BE49-F238E27FC236}">
                  <a16:creationId xmlns:a16="http://schemas.microsoft.com/office/drawing/2014/main" id="{48380A68-25F8-E8C2-1529-FB4EBF66D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48" name="Line 16">
              <a:extLst>
                <a:ext uri="{FF2B5EF4-FFF2-40B4-BE49-F238E27FC236}">
                  <a16:creationId xmlns:a16="http://schemas.microsoft.com/office/drawing/2014/main" id="{2DF3D294-9E8B-355A-029A-3C483AC2B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49" name="Line 17">
              <a:extLst>
                <a:ext uri="{FF2B5EF4-FFF2-40B4-BE49-F238E27FC236}">
                  <a16:creationId xmlns:a16="http://schemas.microsoft.com/office/drawing/2014/main" id="{9E703711-15C6-271C-843E-38CA63E08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50" name="Line 18">
              <a:extLst>
                <a:ext uri="{FF2B5EF4-FFF2-40B4-BE49-F238E27FC236}">
                  <a16:creationId xmlns:a16="http://schemas.microsoft.com/office/drawing/2014/main" id="{3BF86815-2F2C-F641-0312-84D1C4F5D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51" name="Line 19">
              <a:extLst>
                <a:ext uri="{FF2B5EF4-FFF2-40B4-BE49-F238E27FC236}">
                  <a16:creationId xmlns:a16="http://schemas.microsoft.com/office/drawing/2014/main" id="{7A126B47-2208-8349-A30D-D30A777FC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7352" name="Line 20">
              <a:extLst>
                <a:ext uri="{FF2B5EF4-FFF2-40B4-BE49-F238E27FC236}">
                  <a16:creationId xmlns:a16="http://schemas.microsoft.com/office/drawing/2014/main" id="{84CB45BA-41BC-9C59-D606-14EC0F2A7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pic>
        <p:nvPicPr>
          <p:cNvPr id="227332" name="Picture 21">
            <a:extLst>
              <a:ext uri="{FF2B5EF4-FFF2-40B4-BE49-F238E27FC236}">
                <a16:creationId xmlns:a16="http://schemas.microsoft.com/office/drawing/2014/main" id="{815378DF-94FB-9137-7C2B-CA9C74B7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3" name="Text Box 22">
            <a:extLst>
              <a:ext uri="{FF2B5EF4-FFF2-40B4-BE49-F238E27FC236}">
                <a16:creationId xmlns:a16="http://schemas.microsoft.com/office/drawing/2014/main" id="{3311BDA2-F96D-FA66-9634-FB4FD4135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227334" name="Text Box 23">
            <a:extLst>
              <a:ext uri="{FF2B5EF4-FFF2-40B4-BE49-F238E27FC236}">
                <a16:creationId xmlns:a16="http://schemas.microsoft.com/office/drawing/2014/main" id="{B163386F-82B0-5C3D-8104-41AD1E254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227335" name="Text Box 24">
            <a:extLst>
              <a:ext uri="{FF2B5EF4-FFF2-40B4-BE49-F238E27FC236}">
                <a16:creationId xmlns:a16="http://schemas.microsoft.com/office/drawing/2014/main" id="{21B4F397-D2ED-489B-975E-4A52D569A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4C41F055-0D4B-A0B3-9CBF-F66DA2D0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grpSp>
        <p:nvGrpSpPr>
          <p:cNvPr id="229379" name="Group 3">
            <a:extLst>
              <a:ext uri="{FF2B5EF4-FFF2-40B4-BE49-F238E27FC236}">
                <a16:creationId xmlns:a16="http://schemas.microsoft.com/office/drawing/2014/main" id="{6EF1E56F-6C52-EF09-52F2-87BFBB8341C4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229386" name="Rectangle 4">
              <a:extLst>
                <a:ext uri="{FF2B5EF4-FFF2-40B4-BE49-F238E27FC236}">
                  <a16:creationId xmlns:a16="http://schemas.microsoft.com/office/drawing/2014/main" id="{37260946-9475-54F5-293E-9E3524BD3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87" name="Rectangle 5">
              <a:extLst>
                <a:ext uri="{FF2B5EF4-FFF2-40B4-BE49-F238E27FC236}">
                  <a16:creationId xmlns:a16="http://schemas.microsoft.com/office/drawing/2014/main" id="{9820063D-4991-AFA9-588F-3F1AD25AE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88" name="Rectangle 6">
              <a:extLst>
                <a:ext uri="{FF2B5EF4-FFF2-40B4-BE49-F238E27FC236}">
                  <a16:creationId xmlns:a16="http://schemas.microsoft.com/office/drawing/2014/main" id="{1D2F3FB7-E47D-D1E9-208B-5B024EE38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89" name="Rectangle 7">
              <a:extLst>
                <a:ext uri="{FF2B5EF4-FFF2-40B4-BE49-F238E27FC236}">
                  <a16:creationId xmlns:a16="http://schemas.microsoft.com/office/drawing/2014/main" id="{8CA131AD-F94D-91C1-2935-302C91626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29390" name="Rectangle 8">
              <a:extLst>
                <a:ext uri="{FF2B5EF4-FFF2-40B4-BE49-F238E27FC236}">
                  <a16:creationId xmlns:a16="http://schemas.microsoft.com/office/drawing/2014/main" id="{8A96B3FE-190B-98A0-B299-09CCE948A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91" name="Rectangle 9">
              <a:extLst>
                <a:ext uri="{FF2B5EF4-FFF2-40B4-BE49-F238E27FC236}">
                  <a16:creationId xmlns:a16="http://schemas.microsoft.com/office/drawing/2014/main" id="{880A6404-8D17-FE81-B2E7-CD8FE705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92" name="Rectangle 10">
              <a:extLst>
                <a:ext uri="{FF2B5EF4-FFF2-40B4-BE49-F238E27FC236}">
                  <a16:creationId xmlns:a16="http://schemas.microsoft.com/office/drawing/2014/main" id="{B4B53307-FDB9-E803-1312-F1712F61F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93" name="Rectangle 11">
              <a:extLst>
                <a:ext uri="{FF2B5EF4-FFF2-40B4-BE49-F238E27FC236}">
                  <a16:creationId xmlns:a16="http://schemas.microsoft.com/office/drawing/2014/main" id="{8B312845-F5B1-414D-F95E-CA5DE23C9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94" name="Rectangle 12">
              <a:extLst>
                <a:ext uri="{FF2B5EF4-FFF2-40B4-BE49-F238E27FC236}">
                  <a16:creationId xmlns:a16="http://schemas.microsoft.com/office/drawing/2014/main" id="{F01A5C76-2DC3-F566-7C4F-C05C08059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29395" name="Line 13">
              <a:extLst>
                <a:ext uri="{FF2B5EF4-FFF2-40B4-BE49-F238E27FC236}">
                  <a16:creationId xmlns:a16="http://schemas.microsoft.com/office/drawing/2014/main" id="{6A3E28DE-4F6A-7C22-E5DB-38CEAEE1B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396" name="Line 14">
              <a:extLst>
                <a:ext uri="{FF2B5EF4-FFF2-40B4-BE49-F238E27FC236}">
                  <a16:creationId xmlns:a16="http://schemas.microsoft.com/office/drawing/2014/main" id="{2C7612BE-33C3-524B-CE31-D5EBFE0B6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397" name="Line 15">
              <a:extLst>
                <a:ext uri="{FF2B5EF4-FFF2-40B4-BE49-F238E27FC236}">
                  <a16:creationId xmlns:a16="http://schemas.microsoft.com/office/drawing/2014/main" id="{D558BA63-6C07-F5D1-51C5-15F4B6FE7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398" name="Line 16">
              <a:extLst>
                <a:ext uri="{FF2B5EF4-FFF2-40B4-BE49-F238E27FC236}">
                  <a16:creationId xmlns:a16="http://schemas.microsoft.com/office/drawing/2014/main" id="{94F2A06B-1682-502D-AC03-40FB2770B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399" name="Line 17">
              <a:extLst>
                <a:ext uri="{FF2B5EF4-FFF2-40B4-BE49-F238E27FC236}">
                  <a16:creationId xmlns:a16="http://schemas.microsoft.com/office/drawing/2014/main" id="{0D660F14-2F3F-D638-9053-7B8FEAF76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400" name="Line 18">
              <a:extLst>
                <a:ext uri="{FF2B5EF4-FFF2-40B4-BE49-F238E27FC236}">
                  <a16:creationId xmlns:a16="http://schemas.microsoft.com/office/drawing/2014/main" id="{8E0DA814-3860-83C9-767C-044505A9F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401" name="Line 19">
              <a:extLst>
                <a:ext uri="{FF2B5EF4-FFF2-40B4-BE49-F238E27FC236}">
                  <a16:creationId xmlns:a16="http://schemas.microsoft.com/office/drawing/2014/main" id="{8BFEB675-6EFD-B8DE-625B-CE1A08F48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29402" name="Line 20">
              <a:extLst>
                <a:ext uri="{FF2B5EF4-FFF2-40B4-BE49-F238E27FC236}">
                  <a16:creationId xmlns:a16="http://schemas.microsoft.com/office/drawing/2014/main" id="{F9963AEC-4F42-2170-F05C-5558D207E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pic>
        <p:nvPicPr>
          <p:cNvPr id="229380" name="Picture 21">
            <a:extLst>
              <a:ext uri="{FF2B5EF4-FFF2-40B4-BE49-F238E27FC236}">
                <a16:creationId xmlns:a16="http://schemas.microsoft.com/office/drawing/2014/main" id="{AF3BB5AB-20C1-B5BC-56B0-808DF069B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1" name="Text Box 22">
            <a:extLst>
              <a:ext uri="{FF2B5EF4-FFF2-40B4-BE49-F238E27FC236}">
                <a16:creationId xmlns:a16="http://schemas.microsoft.com/office/drawing/2014/main" id="{B52C7A70-A6C0-7D77-CDE4-1E1F2AFA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pic>
        <p:nvPicPr>
          <p:cNvPr id="229382" name="Picture 23">
            <a:extLst>
              <a:ext uri="{FF2B5EF4-FFF2-40B4-BE49-F238E27FC236}">
                <a16:creationId xmlns:a16="http://schemas.microsoft.com/office/drawing/2014/main" id="{0ABC5F14-2755-B2BC-4133-60F01352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8001000" y="2667001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3" name="Rectangle 24">
            <a:extLst>
              <a:ext uri="{FF2B5EF4-FFF2-40B4-BE49-F238E27FC236}">
                <a16:creationId xmlns:a16="http://schemas.microsoft.com/office/drawing/2014/main" id="{BC203EAB-CEB0-21CF-8C6D-060BDAE5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PK" altLang="en-PK" sz="1800">
              <a:latin typeface="Calibri" panose="020F0502020204030204" pitchFamily="34" charset="0"/>
            </a:endParaRPr>
          </a:p>
        </p:txBody>
      </p:sp>
      <p:sp>
        <p:nvSpPr>
          <p:cNvPr id="229384" name="Text Box 25">
            <a:extLst>
              <a:ext uri="{FF2B5EF4-FFF2-40B4-BE49-F238E27FC236}">
                <a16:creationId xmlns:a16="http://schemas.microsoft.com/office/drawing/2014/main" id="{B6F47F46-ACED-F847-B823-E4046CFF7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724401"/>
            <a:ext cx="121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Shifted left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By 1 pixel</a:t>
            </a:r>
          </a:p>
        </p:txBody>
      </p:sp>
      <p:sp>
        <p:nvSpPr>
          <p:cNvPr id="229385" name="Text Box 26">
            <a:extLst>
              <a:ext uri="{FF2B5EF4-FFF2-40B4-BE49-F238E27FC236}">
                <a16:creationId xmlns:a16="http://schemas.microsoft.com/office/drawing/2014/main" id="{74F5B56E-CC3A-B4F9-2BC0-9AE78130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7C6FA15C-EA32-9AA0-8379-BDD11595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pic>
        <p:nvPicPr>
          <p:cNvPr id="231427" name="Picture 3">
            <a:extLst>
              <a:ext uri="{FF2B5EF4-FFF2-40B4-BE49-F238E27FC236}">
                <a16:creationId xmlns:a16="http://schemas.microsoft.com/office/drawing/2014/main" id="{3954183C-DE02-ABCB-7584-75CA55173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28" name="Text Box 4">
            <a:extLst>
              <a:ext uri="{FF2B5EF4-FFF2-40B4-BE49-F238E27FC236}">
                <a16:creationId xmlns:a16="http://schemas.microsoft.com/office/drawing/2014/main" id="{049DF9AB-B27B-CEA9-9AB4-592D405DC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231429" name="Text Box 5">
            <a:extLst>
              <a:ext uri="{FF2B5EF4-FFF2-40B4-BE49-F238E27FC236}">
                <a16:creationId xmlns:a16="http://schemas.microsoft.com/office/drawing/2014/main" id="{641346E6-28E8-D99A-287F-389716196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?</a:t>
            </a:r>
          </a:p>
        </p:txBody>
      </p:sp>
      <p:grpSp>
        <p:nvGrpSpPr>
          <p:cNvPr id="231430" name="Group 6">
            <a:extLst>
              <a:ext uri="{FF2B5EF4-FFF2-40B4-BE49-F238E27FC236}">
                <a16:creationId xmlns:a16="http://schemas.microsoft.com/office/drawing/2014/main" id="{57482855-6615-0FB8-32CC-2A935D36D44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231432" name="Group 7">
              <a:extLst>
                <a:ext uri="{FF2B5EF4-FFF2-40B4-BE49-F238E27FC236}">
                  <a16:creationId xmlns:a16="http://schemas.microsoft.com/office/drawing/2014/main" id="{1F585B5B-4038-2762-04DC-867F3A8ECB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1434" name="Rectangle 8">
                <a:extLst>
                  <a:ext uri="{FF2B5EF4-FFF2-40B4-BE49-F238E27FC236}">
                    <a16:creationId xmlns:a16="http://schemas.microsoft.com/office/drawing/2014/main" id="{E444A696-A92E-F956-82CC-5083FC7EB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35" name="Rectangle 9">
                <a:extLst>
                  <a:ext uri="{FF2B5EF4-FFF2-40B4-BE49-F238E27FC236}">
                    <a16:creationId xmlns:a16="http://schemas.microsoft.com/office/drawing/2014/main" id="{B67105CF-86D8-B021-C291-4A6D05E75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36" name="Rectangle 10">
                <a:extLst>
                  <a:ext uri="{FF2B5EF4-FFF2-40B4-BE49-F238E27FC236}">
                    <a16:creationId xmlns:a16="http://schemas.microsoft.com/office/drawing/2014/main" id="{5D055D0E-E173-6DF2-FFFE-45966150B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37" name="Rectangle 11">
                <a:extLst>
                  <a:ext uri="{FF2B5EF4-FFF2-40B4-BE49-F238E27FC236}">
                    <a16:creationId xmlns:a16="http://schemas.microsoft.com/office/drawing/2014/main" id="{CEDD7AD5-B71B-4DD9-3F64-2C55EAE68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38" name="Rectangle 12">
                <a:extLst>
                  <a:ext uri="{FF2B5EF4-FFF2-40B4-BE49-F238E27FC236}">
                    <a16:creationId xmlns:a16="http://schemas.microsoft.com/office/drawing/2014/main" id="{25D498F2-6446-6DED-15EB-B853C9CA9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39" name="Rectangle 13">
                <a:extLst>
                  <a:ext uri="{FF2B5EF4-FFF2-40B4-BE49-F238E27FC236}">
                    <a16:creationId xmlns:a16="http://schemas.microsoft.com/office/drawing/2014/main" id="{A9CC4012-D791-D7CF-D5C1-B9A107655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40" name="Rectangle 14">
                <a:extLst>
                  <a:ext uri="{FF2B5EF4-FFF2-40B4-BE49-F238E27FC236}">
                    <a16:creationId xmlns:a16="http://schemas.microsoft.com/office/drawing/2014/main" id="{55D01754-3870-DC9A-3D33-8155BBB88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41" name="Rectangle 15">
                <a:extLst>
                  <a:ext uri="{FF2B5EF4-FFF2-40B4-BE49-F238E27FC236}">
                    <a16:creationId xmlns:a16="http://schemas.microsoft.com/office/drawing/2014/main" id="{4496B449-3202-48BA-ACE6-B1A1405C0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42" name="Rectangle 16">
                <a:extLst>
                  <a:ext uri="{FF2B5EF4-FFF2-40B4-BE49-F238E27FC236}">
                    <a16:creationId xmlns:a16="http://schemas.microsoft.com/office/drawing/2014/main" id="{03516D0B-A56A-2581-97AA-2A43068C5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1443" name="Line 17">
                <a:extLst>
                  <a:ext uri="{FF2B5EF4-FFF2-40B4-BE49-F238E27FC236}">
                    <a16:creationId xmlns:a16="http://schemas.microsoft.com/office/drawing/2014/main" id="{D6FEF42A-EBBB-C9C8-5D23-888DAB283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4" name="Line 18">
                <a:extLst>
                  <a:ext uri="{FF2B5EF4-FFF2-40B4-BE49-F238E27FC236}">
                    <a16:creationId xmlns:a16="http://schemas.microsoft.com/office/drawing/2014/main" id="{FB0CA02F-1407-72F5-3412-A417A761A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5" name="Line 19">
                <a:extLst>
                  <a:ext uri="{FF2B5EF4-FFF2-40B4-BE49-F238E27FC236}">
                    <a16:creationId xmlns:a16="http://schemas.microsoft.com/office/drawing/2014/main" id="{04A8AE24-86AE-8CBA-B88C-BB179A4AB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6" name="Line 20">
                <a:extLst>
                  <a:ext uri="{FF2B5EF4-FFF2-40B4-BE49-F238E27FC236}">
                    <a16:creationId xmlns:a16="http://schemas.microsoft.com/office/drawing/2014/main" id="{BA324C2F-559D-38CF-0DD0-41EFCACB7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7" name="Line 21">
                <a:extLst>
                  <a:ext uri="{FF2B5EF4-FFF2-40B4-BE49-F238E27FC236}">
                    <a16:creationId xmlns:a16="http://schemas.microsoft.com/office/drawing/2014/main" id="{E8580405-7593-F466-A885-2D22EA2CD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8" name="Line 22">
                <a:extLst>
                  <a:ext uri="{FF2B5EF4-FFF2-40B4-BE49-F238E27FC236}">
                    <a16:creationId xmlns:a16="http://schemas.microsoft.com/office/drawing/2014/main" id="{B5289BBA-89A7-CF6D-546F-29B584ECC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49" name="Line 23">
                <a:extLst>
                  <a:ext uri="{FF2B5EF4-FFF2-40B4-BE49-F238E27FC236}">
                    <a16:creationId xmlns:a16="http://schemas.microsoft.com/office/drawing/2014/main" id="{F8744567-AC34-4034-4707-63A0FB5BE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1450" name="Line 24">
                <a:extLst>
                  <a:ext uri="{FF2B5EF4-FFF2-40B4-BE49-F238E27FC236}">
                    <a16:creationId xmlns:a16="http://schemas.microsoft.com/office/drawing/2014/main" id="{2C191DDE-8C24-A4DA-6C79-DFFE21B40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</p:grpSp>
        <p:pic>
          <p:nvPicPr>
            <p:cNvPr id="231433" name="Picture 25" descr="txp_fig">
              <a:extLst>
                <a:ext uri="{FF2B5EF4-FFF2-40B4-BE49-F238E27FC236}">
                  <a16:creationId xmlns:a16="http://schemas.microsoft.com/office/drawing/2014/main" id="{58603678-7A2D-7586-9F6F-02DCF573607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431" name="Text Box 26">
            <a:extLst>
              <a:ext uri="{FF2B5EF4-FFF2-40B4-BE49-F238E27FC236}">
                <a16:creationId xmlns:a16="http://schemas.microsoft.com/office/drawing/2014/main" id="{8A82ADF6-D872-F41A-CF28-121652B49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525963"/>
          </a:xfrm>
        </p:spPr>
        <p:txBody>
          <a:bodyPr/>
          <a:lstStyle/>
          <a:p>
            <a:r>
              <a:rPr lang="en-US" dirty="0"/>
              <a:t>Filtering</a:t>
            </a:r>
          </a:p>
          <a:p>
            <a:pPr lvl="1"/>
            <a:r>
              <a:rPr lang="en-US" dirty="0"/>
              <a:t>Form a new image whose pixels are a combination of the original pixels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To get useful information from images</a:t>
            </a:r>
          </a:p>
          <a:p>
            <a:pPr lvl="2"/>
            <a:r>
              <a:rPr lang="en-US" dirty="0"/>
              <a:t>E.g., extract edges or contours (to understand shape)</a:t>
            </a:r>
          </a:p>
          <a:p>
            <a:pPr lvl="1"/>
            <a:r>
              <a:rPr lang="en-US" dirty="0"/>
              <a:t>To enhance the image</a:t>
            </a:r>
          </a:p>
          <a:p>
            <a:pPr lvl="2"/>
            <a:r>
              <a:rPr lang="en-US" dirty="0"/>
              <a:t>E.g., to blur to remove noise</a:t>
            </a:r>
          </a:p>
          <a:p>
            <a:pPr lvl="2"/>
            <a:r>
              <a:rPr lang="en-US" dirty="0"/>
              <a:t>E.g., to sharpen to “enhance image” </a:t>
            </a:r>
          </a:p>
        </p:txBody>
      </p:sp>
    </p:spTree>
    <p:extLst>
      <p:ext uri="{BB962C8B-B14F-4D97-AF65-F5344CB8AC3E}">
        <p14:creationId xmlns:p14="http://schemas.microsoft.com/office/powerpoint/2010/main" val="872910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81B2027F-934E-C016-8A1C-314CD641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pic>
        <p:nvPicPr>
          <p:cNvPr id="233475" name="Picture 3">
            <a:extLst>
              <a:ext uri="{FF2B5EF4-FFF2-40B4-BE49-F238E27FC236}">
                <a16:creationId xmlns:a16="http://schemas.microsoft.com/office/drawing/2014/main" id="{FB241511-B241-08DB-EAC5-ACABABA2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6" name="Text Box 4">
            <a:extLst>
              <a:ext uri="{FF2B5EF4-FFF2-40B4-BE49-F238E27FC236}">
                <a16:creationId xmlns:a16="http://schemas.microsoft.com/office/drawing/2014/main" id="{90D72981-CF15-20F8-800C-875576543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6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233477" name="Group 5">
            <a:extLst>
              <a:ext uri="{FF2B5EF4-FFF2-40B4-BE49-F238E27FC236}">
                <a16:creationId xmlns:a16="http://schemas.microsoft.com/office/drawing/2014/main" id="{91AC1771-4369-F1C0-FAA5-CCC88519693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233481" name="Group 6">
              <a:extLst>
                <a:ext uri="{FF2B5EF4-FFF2-40B4-BE49-F238E27FC236}">
                  <a16:creationId xmlns:a16="http://schemas.microsoft.com/office/drawing/2014/main" id="{23CAD9C7-7ADE-E8BF-BFE5-7135489C1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3483" name="Rectangle 7">
                <a:extLst>
                  <a:ext uri="{FF2B5EF4-FFF2-40B4-BE49-F238E27FC236}">
                    <a16:creationId xmlns:a16="http://schemas.microsoft.com/office/drawing/2014/main" id="{73AF2CCB-BD80-A0AD-FCE5-D8ED133F4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4" name="Rectangle 8">
                <a:extLst>
                  <a:ext uri="{FF2B5EF4-FFF2-40B4-BE49-F238E27FC236}">
                    <a16:creationId xmlns:a16="http://schemas.microsoft.com/office/drawing/2014/main" id="{692A1F76-5C63-DC95-2E2D-AE285D8D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5" name="Rectangle 9">
                <a:extLst>
                  <a:ext uri="{FF2B5EF4-FFF2-40B4-BE49-F238E27FC236}">
                    <a16:creationId xmlns:a16="http://schemas.microsoft.com/office/drawing/2014/main" id="{4C3FF5FD-5F50-6E27-DD51-C43C9511A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6" name="Rectangle 10">
                <a:extLst>
                  <a:ext uri="{FF2B5EF4-FFF2-40B4-BE49-F238E27FC236}">
                    <a16:creationId xmlns:a16="http://schemas.microsoft.com/office/drawing/2014/main" id="{692DE0F3-AD25-3E4A-F08F-EF5BB8BBB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7" name="Rectangle 11">
                <a:extLst>
                  <a:ext uri="{FF2B5EF4-FFF2-40B4-BE49-F238E27FC236}">
                    <a16:creationId xmlns:a16="http://schemas.microsoft.com/office/drawing/2014/main" id="{9211AC4B-66A1-7C2E-9EB2-E49D5277B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8" name="Rectangle 12">
                <a:extLst>
                  <a:ext uri="{FF2B5EF4-FFF2-40B4-BE49-F238E27FC236}">
                    <a16:creationId xmlns:a16="http://schemas.microsoft.com/office/drawing/2014/main" id="{21CBD7FC-58AC-ABF7-9DB8-2B1972730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89" name="Rectangle 13">
                <a:extLst>
                  <a:ext uri="{FF2B5EF4-FFF2-40B4-BE49-F238E27FC236}">
                    <a16:creationId xmlns:a16="http://schemas.microsoft.com/office/drawing/2014/main" id="{6FFB278E-F23A-274E-BAB4-FFB8F3C0E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90" name="Rectangle 14">
                <a:extLst>
                  <a:ext uri="{FF2B5EF4-FFF2-40B4-BE49-F238E27FC236}">
                    <a16:creationId xmlns:a16="http://schemas.microsoft.com/office/drawing/2014/main" id="{B3D81A41-F719-3206-092A-C3CD4C9D9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91" name="Rectangle 15">
                <a:extLst>
                  <a:ext uri="{FF2B5EF4-FFF2-40B4-BE49-F238E27FC236}">
                    <a16:creationId xmlns:a16="http://schemas.microsoft.com/office/drawing/2014/main" id="{64819760-A53F-2E79-5588-FABB7315D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3492" name="Line 16">
                <a:extLst>
                  <a:ext uri="{FF2B5EF4-FFF2-40B4-BE49-F238E27FC236}">
                    <a16:creationId xmlns:a16="http://schemas.microsoft.com/office/drawing/2014/main" id="{070B2934-1A40-2DAB-F550-22C806C26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3" name="Line 17">
                <a:extLst>
                  <a:ext uri="{FF2B5EF4-FFF2-40B4-BE49-F238E27FC236}">
                    <a16:creationId xmlns:a16="http://schemas.microsoft.com/office/drawing/2014/main" id="{18827828-5E1C-824D-B64B-288FD0F78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4" name="Line 18">
                <a:extLst>
                  <a:ext uri="{FF2B5EF4-FFF2-40B4-BE49-F238E27FC236}">
                    <a16:creationId xmlns:a16="http://schemas.microsoft.com/office/drawing/2014/main" id="{813C047B-6384-CDBB-7ADB-DED81B452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5" name="Line 19">
                <a:extLst>
                  <a:ext uri="{FF2B5EF4-FFF2-40B4-BE49-F238E27FC236}">
                    <a16:creationId xmlns:a16="http://schemas.microsoft.com/office/drawing/2014/main" id="{6041A4D0-05CE-A939-5BCC-E2846DFFD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6" name="Line 20">
                <a:extLst>
                  <a:ext uri="{FF2B5EF4-FFF2-40B4-BE49-F238E27FC236}">
                    <a16:creationId xmlns:a16="http://schemas.microsoft.com/office/drawing/2014/main" id="{87AFB72D-AEE3-64E8-2DF4-421D48F3B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7" name="Line 21">
                <a:extLst>
                  <a:ext uri="{FF2B5EF4-FFF2-40B4-BE49-F238E27FC236}">
                    <a16:creationId xmlns:a16="http://schemas.microsoft.com/office/drawing/2014/main" id="{46BD85D3-7822-2105-91DB-537CB778D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8" name="Line 22">
                <a:extLst>
                  <a:ext uri="{FF2B5EF4-FFF2-40B4-BE49-F238E27FC236}">
                    <a16:creationId xmlns:a16="http://schemas.microsoft.com/office/drawing/2014/main" id="{D6CB460B-DE97-62BA-4679-E4D44E2B5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3499" name="Line 23">
                <a:extLst>
                  <a:ext uri="{FF2B5EF4-FFF2-40B4-BE49-F238E27FC236}">
                    <a16:creationId xmlns:a16="http://schemas.microsoft.com/office/drawing/2014/main" id="{916B387C-13E3-B0EE-A18D-16C9E0303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</p:grpSp>
        <p:pic>
          <p:nvPicPr>
            <p:cNvPr id="233482" name="Picture 24" descr="txp_fig">
              <a:extLst>
                <a:ext uri="{FF2B5EF4-FFF2-40B4-BE49-F238E27FC236}">
                  <a16:creationId xmlns:a16="http://schemas.microsoft.com/office/drawing/2014/main" id="{8A1AB05A-E399-E175-14CD-CA33FA15ED6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3478" name="Picture 25">
            <a:extLst>
              <a:ext uri="{FF2B5EF4-FFF2-40B4-BE49-F238E27FC236}">
                <a16:creationId xmlns:a16="http://schemas.microsoft.com/office/drawing/2014/main" id="{5262672E-8F45-FE35-3401-D849DF87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9" name="Text Box 26">
            <a:extLst>
              <a:ext uri="{FF2B5EF4-FFF2-40B4-BE49-F238E27FC236}">
                <a16:creationId xmlns:a16="http://schemas.microsoft.com/office/drawing/2014/main" id="{99745835-5DF3-C023-9E20-1A9E0159E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800601"/>
            <a:ext cx="1300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Blur (with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box filter)</a:t>
            </a:r>
          </a:p>
        </p:txBody>
      </p:sp>
      <p:sp>
        <p:nvSpPr>
          <p:cNvPr id="233480" name="Text Box 27">
            <a:extLst>
              <a:ext uri="{FF2B5EF4-FFF2-40B4-BE49-F238E27FC236}">
                <a16:creationId xmlns:a16="http://schemas.microsoft.com/office/drawing/2014/main" id="{136792A0-F11E-691F-CFD5-2EF643F15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8C1FFFC6-94D9-1ACA-0AB5-E4980F01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pic>
        <p:nvPicPr>
          <p:cNvPr id="235523" name="Picture 3">
            <a:extLst>
              <a:ext uri="{FF2B5EF4-FFF2-40B4-BE49-F238E27FC236}">
                <a16:creationId xmlns:a16="http://schemas.microsoft.com/office/drawing/2014/main" id="{8BC29542-DECB-228A-71D7-C3F0A3D2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5908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24" name="Text Box 4">
            <a:extLst>
              <a:ext uri="{FF2B5EF4-FFF2-40B4-BE49-F238E27FC236}">
                <a16:creationId xmlns:a16="http://schemas.microsoft.com/office/drawing/2014/main" id="{128E0A7D-4193-FB23-28CA-06212E51A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6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235525" name="Group 5">
            <a:extLst>
              <a:ext uri="{FF2B5EF4-FFF2-40B4-BE49-F238E27FC236}">
                <a16:creationId xmlns:a16="http://schemas.microsoft.com/office/drawing/2014/main" id="{7C75892A-856E-C614-73F2-C650A928ADD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235548" name="Group 6">
              <a:extLst>
                <a:ext uri="{FF2B5EF4-FFF2-40B4-BE49-F238E27FC236}">
                  <a16:creationId xmlns:a16="http://schemas.microsoft.com/office/drawing/2014/main" id="{F676AA8D-7019-1EFB-25FC-1C2BF6651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5550" name="Rectangle 7">
                <a:extLst>
                  <a:ext uri="{FF2B5EF4-FFF2-40B4-BE49-F238E27FC236}">
                    <a16:creationId xmlns:a16="http://schemas.microsoft.com/office/drawing/2014/main" id="{EB354A9F-A10E-612B-7284-9A894D799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1" name="Rectangle 8">
                <a:extLst>
                  <a:ext uri="{FF2B5EF4-FFF2-40B4-BE49-F238E27FC236}">
                    <a16:creationId xmlns:a16="http://schemas.microsoft.com/office/drawing/2014/main" id="{402052C6-C5FF-9734-DC77-FEC1C99D7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2" name="Rectangle 9">
                <a:extLst>
                  <a:ext uri="{FF2B5EF4-FFF2-40B4-BE49-F238E27FC236}">
                    <a16:creationId xmlns:a16="http://schemas.microsoft.com/office/drawing/2014/main" id="{7EA0353B-3720-EB7D-31D9-00185E6B8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3" name="Rectangle 10">
                <a:extLst>
                  <a:ext uri="{FF2B5EF4-FFF2-40B4-BE49-F238E27FC236}">
                    <a16:creationId xmlns:a16="http://schemas.microsoft.com/office/drawing/2014/main" id="{D0DD8E15-1BE0-A104-4E60-01400C8D3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4" name="Rectangle 11">
                <a:extLst>
                  <a:ext uri="{FF2B5EF4-FFF2-40B4-BE49-F238E27FC236}">
                    <a16:creationId xmlns:a16="http://schemas.microsoft.com/office/drawing/2014/main" id="{79E55FB9-7D6E-46D7-5240-A7B66F0C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5" name="Rectangle 12">
                <a:extLst>
                  <a:ext uri="{FF2B5EF4-FFF2-40B4-BE49-F238E27FC236}">
                    <a16:creationId xmlns:a16="http://schemas.microsoft.com/office/drawing/2014/main" id="{BC1F1D52-FCBC-BC40-28BC-E97A0B70A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6" name="Rectangle 13">
                <a:extLst>
                  <a:ext uri="{FF2B5EF4-FFF2-40B4-BE49-F238E27FC236}">
                    <a16:creationId xmlns:a16="http://schemas.microsoft.com/office/drawing/2014/main" id="{F389268E-E4E1-2CFF-0C95-712C70DBD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7" name="Rectangle 14">
                <a:extLst>
                  <a:ext uri="{FF2B5EF4-FFF2-40B4-BE49-F238E27FC236}">
                    <a16:creationId xmlns:a16="http://schemas.microsoft.com/office/drawing/2014/main" id="{21254E81-9228-D510-6C56-32AE99C66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8" name="Rectangle 15">
                <a:extLst>
                  <a:ext uri="{FF2B5EF4-FFF2-40B4-BE49-F238E27FC236}">
                    <a16:creationId xmlns:a16="http://schemas.microsoft.com/office/drawing/2014/main" id="{D46918A3-3197-47DB-47DA-8152DE7B0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559" name="Line 16">
                <a:extLst>
                  <a:ext uri="{FF2B5EF4-FFF2-40B4-BE49-F238E27FC236}">
                    <a16:creationId xmlns:a16="http://schemas.microsoft.com/office/drawing/2014/main" id="{1FD31094-CC55-449D-E94D-8E2966E20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0" name="Line 17">
                <a:extLst>
                  <a:ext uri="{FF2B5EF4-FFF2-40B4-BE49-F238E27FC236}">
                    <a16:creationId xmlns:a16="http://schemas.microsoft.com/office/drawing/2014/main" id="{3B5C27F8-E0D2-DBCB-D504-04A0D0B9C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1" name="Line 18">
                <a:extLst>
                  <a:ext uri="{FF2B5EF4-FFF2-40B4-BE49-F238E27FC236}">
                    <a16:creationId xmlns:a16="http://schemas.microsoft.com/office/drawing/2014/main" id="{CA24EB88-EB41-D5E0-0A07-7C23250DB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2" name="Line 19">
                <a:extLst>
                  <a:ext uri="{FF2B5EF4-FFF2-40B4-BE49-F238E27FC236}">
                    <a16:creationId xmlns:a16="http://schemas.microsoft.com/office/drawing/2014/main" id="{4226A29A-0FF4-85C4-A38E-660C07EDB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3" name="Line 20">
                <a:extLst>
                  <a:ext uri="{FF2B5EF4-FFF2-40B4-BE49-F238E27FC236}">
                    <a16:creationId xmlns:a16="http://schemas.microsoft.com/office/drawing/2014/main" id="{1D12D17A-E1C8-BD4E-718D-598166741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4" name="Line 21">
                <a:extLst>
                  <a:ext uri="{FF2B5EF4-FFF2-40B4-BE49-F238E27FC236}">
                    <a16:creationId xmlns:a16="http://schemas.microsoft.com/office/drawing/2014/main" id="{4EE2E29F-BFCE-9B61-C184-10B2C448E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5" name="Line 22">
                <a:extLst>
                  <a:ext uri="{FF2B5EF4-FFF2-40B4-BE49-F238E27FC236}">
                    <a16:creationId xmlns:a16="http://schemas.microsoft.com/office/drawing/2014/main" id="{4D811DF9-5DF4-52F3-296B-679345F45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5566" name="Line 23">
                <a:extLst>
                  <a:ext uri="{FF2B5EF4-FFF2-40B4-BE49-F238E27FC236}">
                    <a16:creationId xmlns:a16="http://schemas.microsoft.com/office/drawing/2014/main" id="{2CDF8BB5-BED3-0A11-C90A-03B4589B4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</p:grpSp>
        <p:pic>
          <p:nvPicPr>
            <p:cNvPr id="235549" name="Picture 24" descr="txp_fig">
              <a:extLst>
                <a:ext uri="{FF2B5EF4-FFF2-40B4-BE49-F238E27FC236}">
                  <a16:creationId xmlns:a16="http://schemas.microsoft.com/office/drawing/2014/main" id="{6376A27E-B2A5-1C44-A0AF-8C63841D638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526" name="Group 25">
            <a:extLst>
              <a:ext uri="{FF2B5EF4-FFF2-40B4-BE49-F238E27FC236}">
                <a16:creationId xmlns:a16="http://schemas.microsoft.com/office/drawing/2014/main" id="{8F29A72E-4938-5405-0B4C-45232320F410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235531" name="Rectangle 26">
              <a:extLst>
                <a:ext uri="{FF2B5EF4-FFF2-40B4-BE49-F238E27FC236}">
                  <a16:creationId xmlns:a16="http://schemas.microsoft.com/office/drawing/2014/main" id="{E19649CA-0051-98B6-5CD0-A4C623FA1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2" name="Rectangle 27">
              <a:extLst>
                <a:ext uri="{FF2B5EF4-FFF2-40B4-BE49-F238E27FC236}">
                  <a16:creationId xmlns:a16="http://schemas.microsoft.com/office/drawing/2014/main" id="{5C148C6B-4E76-1DC5-5C95-4417602F8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3" name="Rectangle 28">
              <a:extLst>
                <a:ext uri="{FF2B5EF4-FFF2-40B4-BE49-F238E27FC236}">
                  <a16:creationId xmlns:a16="http://schemas.microsoft.com/office/drawing/2014/main" id="{F1B16E8E-E7D8-CF00-E61A-3FFC1DD1A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4" name="Rectangle 29">
              <a:extLst>
                <a:ext uri="{FF2B5EF4-FFF2-40B4-BE49-F238E27FC236}">
                  <a16:creationId xmlns:a16="http://schemas.microsoft.com/office/drawing/2014/main" id="{48BCBE66-9245-8F3A-C46C-4084C8239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5" name="Rectangle 30">
              <a:extLst>
                <a:ext uri="{FF2B5EF4-FFF2-40B4-BE49-F238E27FC236}">
                  <a16:creationId xmlns:a16="http://schemas.microsoft.com/office/drawing/2014/main" id="{8627DF5E-F733-418D-81FE-58B69707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35536" name="Rectangle 31">
              <a:extLst>
                <a:ext uri="{FF2B5EF4-FFF2-40B4-BE49-F238E27FC236}">
                  <a16:creationId xmlns:a16="http://schemas.microsoft.com/office/drawing/2014/main" id="{2510F200-7E3E-D49E-C220-AC5014734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7" name="Rectangle 32">
              <a:extLst>
                <a:ext uri="{FF2B5EF4-FFF2-40B4-BE49-F238E27FC236}">
                  <a16:creationId xmlns:a16="http://schemas.microsoft.com/office/drawing/2014/main" id="{E4E4CB74-5928-F7EC-9480-E6488BBA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8" name="Rectangle 33">
              <a:extLst>
                <a:ext uri="{FF2B5EF4-FFF2-40B4-BE49-F238E27FC236}">
                  <a16:creationId xmlns:a16="http://schemas.microsoft.com/office/drawing/2014/main" id="{2B6BCBA8-3672-941C-0AAE-A512CB584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39" name="Rectangle 34">
              <a:extLst>
                <a:ext uri="{FF2B5EF4-FFF2-40B4-BE49-F238E27FC236}">
                  <a16:creationId xmlns:a16="http://schemas.microsoft.com/office/drawing/2014/main" id="{824A205B-4860-47E1-565E-6B0E3F44A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5540" name="Line 35">
              <a:extLst>
                <a:ext uri="{FF2B5EF4-FFF2-40B4-BE49-F238E27FC236}">
                  <a16:creationId xmlns:a16="http://schemas.microsoft.com/office/drawing/2014/main" id="{76D54B9B-2EE4-9041-E809-157D45E41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1" name="Line 36">
              <a:extLst>
                <a:ext uri="{FF2B5EF4-FFF2-40B4-BE49-F238E27FC236}">
                  <a16:creationId xmlns:a16="http://schemas.microsoft.com/office/drawing/2014/main" id="{30A50450-2AE0-8DD5-DB70-7EF7F5C22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2" name="Line 37">
              <a:extLst>
                <a:ext uri="{FF2B5EF4-FFF2-40B4-BE49-F238E27FC236}">
                  <a16:creationId xmlns:a16="http://schemas.microsoft.com/office/drawing/2014/main" id="{0991CF44-2B4C-6246-A7A0-A9BEE20A0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3" name="Line 38">
              <a:extLst>
                <a:ext uri="{FF2B5EF4-FFF2-40B4-BE49-F238E27FC236}">
                  <a16:creationId xmlns:a16="http://schemas.microsoft.com/office/drawing/2014/main" id="{A37DBCFE-1754-81F4-4799-C4A44DB24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4" name="Line 39">
              <a:extLst>
                <a:ext uri="{FF2B5EF4-FFF2-40B4-BE49-F238E27FC236}">
                  <a16:creationId xmlns:a16="http://schemas.microsoft.com/office/drawing/2014/main" id="{B732CE8D-DFB3-5F7A-5FC8-A9249A55A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5" name="Line 40">
              <a:extLst>
                <a:ext uri="{FF2B5EF4-FFF2-40B4-BE49-F238E27FC236}">
                  <a16:creationId xmlns:a16="http://schemas.microsoft.com/office/drawing/2014/main" id="{FACCED5B-D079-F320-28B5-FC78962AA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6" name="Line 41">
              <a:extLst>
                <a:ext uri="{FF2B5EF4-FFF2-40B4-BE49-F238E27FC236}">
                  <a16:creationId xmlns:a16="http://schemas.microsoft.com/office/drawing/2014/main" id="{AEF56327-1451-A74A-3EAA-73F6CBFC8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5547" name="Line 42">
              <a:extLst>
                <a:ext uri="{FF2B5EF4-FFF2-40B4-BE49-F238E27FC236}">
                  <a16:creationId xmlns:a16="http://schemas.microsoft.com/office/drawing/2014/main" id="{D2967BC0-7E9D-BB98-7291-9ADF43CF8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sp>
        <p:nvSpPr>
          <p:cNvPr id="235527" name="Text Box 43">
            <a:extLst>
              <a:ext uri="{FF2B5EF4-FFF2-40B4-BE49-F238E27FC236}">
                <a16:creationId xmlns:a16="http://schemas.microsoft.com/office/drawing/2014/main" id="{F57ED298-FF32-A295-EB33-ED5B3C381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819401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235528" name="Text Box 44">
            <a:extLst>
              <a:ext uri="{FF2B5EF4-FFF2-40B4-BE49-F238E27FC236}">
                <a16:creationId xmlns:a16="http://schemas.microsoft.com/office/drawing/2014/main" id="{1761B47D-FE34-F41C-378D-5E260236A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2895601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235529" name="Text Box 45">
            <a:extLst>
              <a:ext uri="{FF2B5EF4-FFF2-40B4-BE49-F238E27FC236}">
                <a16:creationId xmlns:a16="http://schemas.microsoft.com/office/drawing/2014/main" id="{99A34F10-C146-5629-134F-90B5D046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343400"/>
            <a:ext cx="3657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(Note that filter sums to 1)</a:t>
            </a:r>
          </a:p>
        </p:txBody>
      </p:sp>
      <p:sp>
        <p:nvSpPr>
          <p:cNvPr id="235530" name="Text Box 46">
            <a:extLst>
              <a:ext uri="{FF2B5EF4-FFF2-40B4-BE49-F238E27FC236}">
                <a16:creationId xmlns:a16="http://schemas.microsoft.com/office/drawing/2014/main" id="{FE7787DA-BF53-57BC-7591-FB0238F75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22927EF9-3406-4F02-1602-E604884F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Practice with linear filters</a:t>
            </a:r>
          </a:p>
        </p:txBody>
      </p:sp>
      <p:pic>
        <p:nvPicPr>
          <p:cNvPr id="237571" name="Picture 3">
            <a:extLst>
              <a:ext uri="{FF2B5EF4-FFF2-40B4-BE49-F238E27FC236}">
                <a16:creationId xmlns:a16="http://schemas.microsoft.com/office/drawing/2014/main" id="{FCE4DE39-2EEC-A1BD-B5F3-5DE79F66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5908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72" name="Text Box 4">
            <a:extLst>
              <a:ext uri="{FF2B5EF4-FFF2-40B4-BE49-F238E27FC236}">
                <a16:creationId xmlns:a16="http://schemas.microsoft.com/office/drawing/2014/main" id="{6197311D-DF69-7F85-D063-9385B5B5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6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237573" name="Group 5">
            <a:extLst>
              <a:ext uri="{FF2B5EF4-FFF2-40B4-BE49-F238E27FC236}">
                <a16:creationId xmlns:a16="http://schemas.microsoft.com/office/drawing/2014/main" id="{37607784-08A9-8B1B-9BFF-E757F6460647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237596" name="Group 6">
              <a:extLst>
                <a:ext uri="{FF2B5EF4-FFF2-40B4-BE49-F238E27FC236}">
                  <a16:creationId xmlns:a16="http://schemas.microsoft.com/office/drawing/2014/main" id="{E9DCAF9D-2304-A81B-55A9-6E1234DC5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7598" name="Rectangle 7">
                <a:extLst>
                  <a:ext uri="{FF2B5EF4-FFF2-40B4-BE49-F238E27FC236}">
                    <a16:creationId xmlns:a16="http://schemas.microsoft.com/office/drawing/2014/main" id="{A41C2D4E-616E-539F-D37C-0AF46C94E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599" name="Rectangle 8">
                <a:extLst>
                  <a:ext uri="{FF2B5EF4-FFF2-40B4-BE49-F238E27FC236}">
                    <a16:creationId xmlns:a16="http://schemas.microsoft.com/office/drawing/2014/main" id="{87A2C4B4-10F6-BC40-928F-307448D05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0" name="Rectangle 9">
                <a:extLst>
                  <a:ext uri="{FF2B5EF4-FFF2-40B4-BE49-F238E27FC236}">
                    <a16:creationId xmlns:a16="http://schemas.microsoft.com/office/drawing/2014/main" id="{A8C3642B-346D-36A6-DA4C-60E7028E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1" name="Rectangle 10">
                <a:extLst>
                  <a:ext uri="{FF2B5EF4-FFF2-40B4-BE49-F238E27FC236}">
                    <a16:creationId xmlns:a16="http://schemas.microsoft.com/office/drawing/2014/main" id="{B0BA2474-6E3E-BE62-02BF-9726A06FE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2" name="Rectangle 11">
                <a:extLst>
                  <a:ext uri="{FF2B5EF4-FFF2-40B4-BE49-F238E27FC236}">
                    <a16:creationId xmlns:a16="http://schemas.microsoft.com/office/drawing/2014/main" id="{6B6660EB-4271-7698-8918-90381A87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3" name="Rectangle 12">
                <a:extLst>
                  <a:ext uri="{FF2B5EF4-FFF2-40B4-BE49-F238E27FC236}">
                    <a16:creationId xmlns:a16="http://schemas.microsoft.com/office/drawing/2014/main" id="{66A0BFFD-99C9-69CA-0DC2-5B87A96EA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4" name="Rectangle 13">
                <a:extLst>
                  <a:ext uri="{FF2B5EF4-FFF2-40B4-BE49-F238E27FC236}">
                    <a16:creationId xmlns:a16="http://schemas.microsoft.com/office/drawing/2014/main" id="{2E453462-1FC6-AE7B-13BF-27837B65C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5" name="Rectangle 14">
                <a:extLst>
                  <a:ext uri="{FF2B5EF4-FFF2-40B4-BE49-F238E27FC236}">
                    <a16:creationId xmlns:a16="http://schemas.microsoft.com/office/drawing/2014/main" id="{891A6D3B-BBBE-84E3-1786-EE9DFBB7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6" name="Rectangle 15">
                <a:extLst>
                  <a:ext uri="{FF2B5EF4-FFF2-40B4-BE49-F238E27FC236}">
                    <a16:creationId xmlns:a16="http://schemas.microsoft.com/office/drawing/2014/main" id="{097F155E-AF8F-F304-8092-CC8AA7F74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dobe Caslon Pro" pitchFamily="18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dobe Caslon Pro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dobe Caslon Pro" pitchFamily="18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dobe Caslon Pro" pitchFamily="18" charset="0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PK" sz="1800">
                    <a:latin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7607" name="Line 16">
                <a:extLst>
                  <a:ext uri="{FF2B5EF4-FFF2-40B4-BE49-F238E27FC236}">
                    <a16:creationId xmlns:a16="http://schemas.microsoft.com/office/drawing/2014/main" id="{94E66F50-B32D-6CF8-B839-85F4B9C19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08" name="Line 17">
                <a:extLst>
                  <a:ext uri="{FF2B5EF4-FFF2-40B4-BE49-F238E27FC236}">
                    <a16:creationId xmlns:a16="http://schemas.microsoft.com/office/drawing/2014/main" id="{B903FADE-8523-7841-B38A-B81241C21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09" name="Line 18">
                <a:extLst>
                  <a:ext uri="{FF2B5EF4-FFF2-40B4-BE49-F238E27FC236}">
                    <a16:creationId xmlns:a16="http://schemas.microsoft.com/office/drawing/2014/main" id="{962D4AE3-7075-17F6-6DB1-02D347351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10" name="Line 19">
                <a:extLst>
                  <a:ext uri="{FF2B5EF4-FFF2-40B4-BE49-F238E27FC236}">
                    <a16:creationId xmlns:a16="http://schemas.microsoft.com/office/drawing/2014/main" id="{E54F9415-0CE9-AB31-050F-A03E9B5F8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11" name="Line 20">
                <a:extLst>
                  <a:ext uri="{FF2B5EF4-FFF2-40B4-BE49-F238E27FC236}">
                    <a16:creationId xmlns:a16="http://schemas.microsoft.com/office/drawing/2014/main" id="{A9398316-4BFC-38F6-E1E9-1789BE749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12" name="Line 21">
                <a:extLst>
                  <a:ext uri="{FF2B5EF4-FFF2-40B4-BE49-F238E27FC236}">
                    <a16:creationId xmlns:a16="http://schemas.microsoft.com/office/drawing/2014/main" id="{02B65EA2-1995-1D4F-D40D-AA6DE74B5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13" name="Line 22">
                <a:extLst>
                  <a:ext uri="{FF2B5EF4-FFF2-40B4-BE49-F238E27FC236}">
                    <a16:creationId xmlns:a16="http://schemas.microsoft.com/office/drawing/2014/main" id="{4F1E91B9-213E-F973-2101-F5ED42EAF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  <p:sp>
            <p:nvSpPr>
              <p:cNvPr id="237614" name="Line 23">
                <a:extLst>
                  <a:ext uri="{FF2B5EF4-FFF2-40B4-BE49-F238E27FC236}">
                    <a16:creationId xmlns:a16="http://schemas.microsoft.com/office/drawing/2014/main" id="{AE2C0CC3-6825-B39D-AB4A-8F96D296B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PK"/>
              </a:p>
            </p:txBody>
          </p:sp>
        </p:grpSp>
        <p:pic>
          <p:nvPicPr>
            <p:cNvPr id="237597" name="Picture 24" descr="txp_fig">
              <a:extLst>
                <a:ext uri="{FF2B5EF4-FFF2-40B4-BE49-F238E27FC236}">
                  <a16:creationId xmlns:a16="http://schemas.microsoft.com/office/drawing/2014/main" id="{4AF5786E-3037-9E65-0E36-F891EBDB374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7574" name="Group 25">
            <a:extLst>
              <a:ext uri="{FF2B5EF4-FFF2-40B4-BE49-F238E27FC236}">
                <a16:creationId xmlns:a16="http://schemas.microsoft.com/office/drawing/2014/main" id="{A2FE95B5-D2B5-4E60-FB03-96B86DB34B27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237579" name="Rectangle 26">
              <a:extLst>
                <a:ext uri="{FF2B5EF4-FFF2-40B4-BE49-F238E27FC236}">
                  <a16:creationId xmlns:a16="http://schemas.microsoft.com/office/drawing/2014/main" id="{B68AF3D1-F434-0024-B7E5-9958E898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0" name="Rectangle 27">
              <a:extLst>
                <a:ext uri="{FF2B5EF4-FFF2-40B4-BE49-F238E27FC236}">
                  <a16:creationId xmlns:a16="http://schemas.microsoft.com/office/drawing/2014/main" id="{B4FC1799-0949-CAF1-CAEC-9FFB596A0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1" name="Rectangle 28">
              <a:extLst>
                <a:ext uri="{FF2B5EF4-FFF2-40B4-BE49-F238E27FC236}">
                  <a16:creationId xmlns:a16="http://schemas.microsoft.com/office/drawing/2014/main" id="{BF974500-5BCE-38AB-1170-FB1CB524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2" name="Rectangle 29">
              <a:extLst>
                <a:ext uri="{FF2B5EF4-FFF2-40B4-BE49-F238E27FC236}">
                  <a16:creationId xmlns:a16="http://schemas.microsoft.com/office/drawing/2014/main" id="{7BCA92A0-4F93-B020-FBA6-6718E9C1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3" name="Rectangle 30">
              <a:extLst>
                <a:ext uri="{FF2B5EF4-FFF2-40B4-BE49-F238E27FC236}">
                  <a16:creationId xmlns:a16="http://schemas.microsoft.com/office/drawing/2014/main" id="{BA3FDF3B-6B2C-BE99-D6A0-7D04AFB23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37584" name="Rectangle 31">
              <a:extLst>
                <a:ext uri="{FF2B5EF4-FFF2-40B4-BE49-F238E27FC236}">
                  <a16:creationId xmlns:a16="http://schemas.microsoft.com/office/drawing/2014/main" id="{6AF8B17F-64F1-A892-AAC2-CC3C5DD54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5" name="Rectangle 32">
              <a:extLst>
                <a:ext uri="{FF2B5EF4-FFF2-40B4-BE49-F238E27FC236}">
                  <a16:creationId xmlns:a16="http://schemas.microsoft.com/office/drawing/2014/main" id="{8998865C-5B49-7437-E22B-392E0D711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6" name="Rectangle 33">
              <a:extLst>
                <a:ext uri="{FF2B5EF4-FFF2-40B4-BE49-F238E27FC236}">
                  <a16:creationId xmlns:a16="http://schemas.microsoft.com/office/drawing/2014/main" id="{7B24B464-7F68-06F6-A684-3CAA5E12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7" name="Rectangle 34">
              <a:extLst>
                <a:ext uri="{FF2B5EF4-FFF2-40B4-BE49-F238E27FC236}">
                  <a16:creationId xmlns:a16="http://schemas.microsoft.com/office/drawing/2014/main" id="{613BC7A4-0345-D8FD-D5D3-C6233449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dobe Caslon Pro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dobe Caslon Pro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dobe Caslon Pro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dobe Caslon Pro" pitchFamily="18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PK" sz="18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7588" name="Line 35">
              <a:extLst>
                <a:ext uri="{FF2B5EF4-FFF2-40B4-BE49-F238E27FC236}">
                  <a16:creationId xmlns:a16="http://schemas.microsoft.com/office/drawing/2014/main" id="{928ED217-AA97-5F2C-FA8E-94833C670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89" name="Line 36">
              <a:extLst>
                <a:ext uri="{FF2B5EF4-FFF2-40B4-BE49-F238E27FC236}">
                  <a16:creationId xmlns:a16="http://schemas.microsoft.com/office/drawing/2014/main" id="{79E0DC0F-42D7-FFDA-172A-A6D4BC874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0" name="Line 37">
              <a:extLst>
                <a:ext uri="{FF2B5EF4-FFF2-40B4-BE49-F238E27FC236}">
                  <a16:creationId xmlns:a16="http://schemas.microsoft.com/office/drawing/2014/main" id="{B06D43B3-4FA2-A388-8307-AD17FC40C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1" name="Line 38">
              <a:extLst>
                <a:ext uri="{FF2B5EF4-FFF2-40B4-BE49-F238E27FC236}">
                  <a16:creationId xmlns:a16="http://schemas.microsoft.com/office/drawing/2014/main" id="{15498F99-95DE-5407-95EF-FF7F77B20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2" name="Line 39">
              <a:extLst>
                <a:ext uri="{FF2B5EF4-FFF2-40B4-BE49-F238E27FC236}">
                  <a16:creationId xmlns:a16="http://schemas.microsoft.com/office/drawing/2014/main" id="{89B5A9E8-E913-DF42-350A-191FF207C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3" name="Line 40">
              <a:extLst>
                <a:ext uri="{FF2B5EF4-FFF2-40B4-BE49-F238E27FC236}">
                  <a16:creationId xmlns:a16="http://schemas.microsoft.com/office/drawing/2014/main" id="{88DB039C-1FBE-76A1-AC7E-45BB2B5E8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4" name="Line 41">
              <a:extLst>
                <a:ext uri="{FF2B5EF4-FFF2-40B4-BE49-F238E27FC236}">
                  <a16:creationId xmlns:a16="http://schemas.microsoft.com/office/drawing/2014/main" id="{093F221C-8F48-ECA1-0641-A449C56E8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  <p:sp>
          <p:nvSpPr>
            <p:cNvPr id="237595" name="Line 42">
              <a:extLst>
                <a:ext uri="{FF2B5EF4-FFF2-40B4-BE49-F238E27FC236}">
                  <a16:creationId xmlns:a16="http://schemas.microsoft.com/office/drawing/2014/main" id="{F6440E3F-B39F-05C8-23CE-354BEA90E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PK"/>
            </a:p>
          </p:txBody>
        </p:sp>
      </p:grpSp>
      <p:sp>
        <p:nvSpPr>
          <p:cNvPr id="237575" name="Text Box 43">
            <a:extLst>
              <a:ext uri="{FF2B5EF4-FFF2-40B4-BE49-F238E27FC236}">
                <a16:creationId xmlns:a16="http://schemas.microsoft.com/office/drawing/2014/main" id="{3D0A92DD-4795-F6A5-D20B-14213738C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819401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6000" b="1"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237576" name="Text Box 44">
            <a:extLst>
              <a:ext uri="{FF2B5EF4-FFF2-40B4-BE49-F238E27FC236}">
                <a16:creationId xmlns:a16="http://schemas.microsoft.com/office/drawing/2014/main" id="{BD451BB4-A3AB-7605-3D18-53EA545EC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724400"/>
            <a:ext cx="4419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 b="1">
                <a:latin typeface="Calibri" panose="020F0502020204030204" pitchFamily="34" charset="0"/>
              </a:rPr>
              <a:t>Sharpening filter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en-US" altLang="en-PK" sz="1800">
                <a:latin typeface="Calibri" panose="020F0502020204030204" pitchFamily="34" charset="0"/>
              </a:rPr>
              <a:t> Accentuates differences with local average</a:t>
            </a:r>
          </a:p>
        </p:txBody>
      </p:sp>
      <p:pic>
        <p:nvPicPr>
          <p:cNvPr id="237577" name="Picture 45">
            <a:extLst>
              <a:ext uri="{FF2B5EF4-FFF2-40B4-BE49-F238E27FC236}">
                <a16:creationId xmlns:a16="http://schemas.microsoft.com/office/drawing/2014/main" id="{506FAD99-F70D-C778-3F38-7D240BB6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514601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8" name="Text Box 46">
            <a:extLst>
              <a:ext uri="{FF2B5EF4-FFF2-40B4-BE49-F238E27FC236}">
                <a16:creationId xmlns:a16="http://schemas.microsoft.com/office/drawing/2014/main" id="{D430C1F5-34E4-C154-6A37-62954C650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6553201"/>
            <a:ext cx="1345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dobe Caslon Pro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dobe Caslon Pro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dobe Caslon Pro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dobe Caslon Pro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dobe Caslon Pro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400">
                <a:latin typeface="Calibri" panose="020F050202020403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980C68A4-3624-17E4-E1F0-60BE5FE44E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Sharpening</a:t>
            </a:r>
          </a:p>
        </p:txBody>
      </p:sp>
      <p:graphicFrame>
        <p:nvGraphicFramePr>
          <p:cNvPr id="239619" name="Object 2">
            <a:extLst>
              <a:ext uri="{FF2B5EF4-FFF2-40B4-BE49-F238E27FC236}">
                <a16:creationId xmlns:a16="http://schemas.microsoft.com/office/drawing/2014/main" id="{E1ED39BC-6773-15AD-50D1-4028436E0F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057400"/>
          <a:ext cx="3252788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253089" imgH="3253089" progId="Photoshop.Image.4">
                  <p:embed/>
                </p:oleObj>
              </mc:Choice>
              <mc:Fallback>
                <p:oleObj name="Image" r:id="rId2" imgW="3253089" imgH="3253089" progId="Photoshop.Image.4">
                  <p:embed/>
                  <p:pic>
                    <p:nvPicPr>
                      <p:cNvPr id="239619" name="Object 2">
                        <a:extLst>
                          <a:ext uri="{FF2B5EF4-FFF2-40B4-BE49-F238E27FC236}">
                            <a16:creationId xmlns:a16="http://schemas.microsoft.com/office/drawing/2014/main" id="{E1ED39BC-6773-15AD-50D1-4028436E0F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3252788" cy="325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0" name="Object 3">
            <a:extLst>
              <a:ext uri="{FF2B5EF4-FFF2-40B4-BE49-F238E27FC236}">
                <a16:creationId xmlns:a16="http://schemas.microsoft.com/office/drawing/2014/main" id="{231D76F1-7F7B-8257-BFD7-5B32EC11DE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057400"/>
          <a:ext cx="3252788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253089" imgH="3253089" progId="Photoshop.Image.4">
                  <p:embed/>
                </p:oleObj>
              </mc:Choice>
              <mc:Fallback>
                <p:oleObj name="Image" r:id="rId4" imgW="3253089" imgH="3253089" progId="Photoshop.Image.4">
                  <p:embed/>
                  <p:pic>
                    <p:nvPicPr>
                      <p:cNvPr id="239620" name="Object 3">
                        <a:extLst>
                          <a:ext uri="{FF2B5EF4-FFF2-40B4-BE49-F238E27FC236}">
                            <a16:creationId xmlns:a16="http://schemas.microsoft.com/office/drawing/2014/main" id="{231D76F1-7F7B-8257-BFD7-5B32EC11DE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057400"/>
                        <a:ext cx="3252788" cy="325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1" name="Rectangle 5">
            <a:extLst>
              <a:ext uri="{FF2B5EF4-FFF2-40B4-BE49-F238E27FC236}">
                <a16:creationId xmlns:a16="http://schemas.microsoft.com/office/drawing/2014/main" id="{62802A93-61ED-88C6-94EE-F842215A0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5462589"/>
            <a:ext cx="874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PK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before</a:t>
            </a:r>
          </a:p>
        </p:txBody>
      </p:sp>
      <p:sp>
        <p:nvSpPr>
          <p:cNvPr id="239622" name="Rectangle 6">
            <a:extLst>
              <a:ext uri="{FF2B5EF4-FFF2-40B4-BE49-F238E27FC236}">
                <a16:creationId xmlns:a16="http://schemas.microsoft.com/office/drawing/2014/main" id="{9D9F25C0-AFC4-E1C2-D4CA-2A45F98A3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462589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PK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after</a:t>
            </a:r>
          </a:p>
        </p:txBody>
      </p:sp>
      <p:sp>
        <p:nvSpPr>
          <p:cNvPr id="239623" name="TextBox 6">
            <a:extLst>
              <a:ext uri="{FF2B5EF4-FFF2-40B4-BE49-F238E27FC236}">
                <a16:creationId xmlns:a16="http://schemas.microsoft.com/office/drawing/2014/main" id="{0DD70B53-D4B7-CE71-78C8-8BA72EC78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788" y="6519864"/>
            <a:ext cx="2462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600">
                <a:solidFill>
                  <a:srgbClr val="000000"/>
                </a:solidFill>
              </a:rPr>
              <a:t>Slide credit: Bill Freeman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>
            <a:extLst>
              <a:ext uri="{FF2B5EF4-FFF2-40B4-BE49-F238E27FC236}">
                <a16:creationId xmlns:a16="http://schemas.microsoft.com/office/drawing/2014/main" id="{10152883-5444-0504-9162-ED6BE9A15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US" altLang="en-PK"/>
              <a:t>Alternative idea: Median filtering</a:t>
            </a:r>
          </a:p>
        </p:txBody>
      </p:sp>
      <p:graphicFrame>
        <p:nvGraphicFramePr>
          <p:cNvPr id="275459" name="Object 3">
            <a:extLst>
              <a:ext uri="{FF2B5EF4-FFF2-40B4-BE49-F238E27FC236}">
                <a16:creationId xmlns:a16="http://schemas.microsoft.com/office/drawing/2014/main" id="{771ABBCA-35F7-11B1-C86F-9CD0AE7E9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275459" name="Object 3">
                        <a:extLst>
                          <a:ext uri="{FF2B5EF4-FFF2-40B4-BE49-F238E27FC236}">
                            <a16:creationId xmlns:a16="http://schemas.microsoft.com/office/drawing/2014/main" id="{771ABBCA-35F7-11B1-C86F-9CD0AE7E9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0" name="Rectangle 4">
            <a:extLst>
              <a:ext uri="{FF2B5EF4-FFF2-40B4-BE49-F238E27FC236}">
                <a16:creationId xmlns:a16="http://schemas.microsoft.com/office/drawing/2014/main" id="{31BD42C8-6B38-8DED-9E27-E47326D73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022350"/>
            <a:ext cx="7772400" cy="5454650"/>
          </a:xfrm>
          <a:noFill/>
        </p:spPr>
        <p:txBody>
          <a:bodyPr/>
          <a:lstStyle/>
          <a:p>
            <a:r>
              <a:rPr lang="en-US" altLang="en-PK"/>
              <a:t>A </a:t>
            </a:r>
            <a:r>
              <a:rPr lang="en-US" altLang="en-PK" b="1"/>
              <a:t>median filter</a:t>
            </a:r>
            <a:r>
              <a:rPr lang="en-US" altLang="en-PK"/>
              <a:t> operates over a window by selecting the median intensity in the window</a:t>
            </a:r>
            <a:br>
              <a:rPr lang="en-US" altLang="en-PK"/>
            </a:br>
            <a:br>
              <a:rPr lang="en-US" altLang="en-PK"/>
            </a:br>
            <a:br>
              <a:rPr lang="en-US" altLang="en-PK"/>
            </a:br>
            <a:br>
              <a:rPr lang="en-US" altLang="en-PK"/>
            </a:br>
            <a:br>
              <a:rPr lang="en-US" altLang="en-PK"/>
            </a:br>
            <a:br>
              <a:rPr lang="en-US" altLang="en-PK"/>
            </a:br>
            <a:br>
              <a:rPr lang="en-US" altLang="en-PK"/>
            </a:br>
            <a:endParaRPr lang="en-US" altLang="en-PK"/>
          </a:p>
        </p:txBody>
      </p:sp>
      <p:grpSp>
        <p:nvGrpSpPr>
          <p:cNvPr id="275461" name="Group 7">
            <a:extLst>
              <a:ext uri="{FF2B5EF4-FFF2-40B4-BE49-F238E27FC236}">
                <a16:creationId xmlns:a16="http://schemas.microsoft.com/office/drawing/2014/main" id="{3FAA4E45-89C3-6ADB-EF08-4CCCAE0CD624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057400"/>
            <a:ext cx="6019800" cy="3657600"/>
            <a:chOff x="1344" y="1344"/>
            <a:chExt cx="2784" cy="1680"/>
          </a:xfrm>
        </p:grpSpPr>
        <p:pic>
          <p:nvPicPr>
            <p:cNvPr id="275464" name="Picture 5">
              <a:extLst>
                <a:ext uri="{FF2B5EF4-FFF2-40B4-BE49-F238E27FC236}">
                  <a16:creationId xmlns:a16="http://schemas.microsoft.com/office/drawing/2014/main" id="{9F489355-8A66-4175-0FFE-D4E1BAA76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" y="1349"/>
              <a:ext cx="266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5465" name="Rectangle 6">
              <a:extLst>
                <a:ext uri="{FF2B5EF4-FFF2-40B4-BE49-F238E27FC236}">
                  <a16:creationId xmlns:a16="http://schemas.microsoft.com/office/drawing/2014/main" id="{03EE8C5A-D6AC-990F-BE7B-2591FB3C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PK" altLang="en-PK" sz="1800"/>
            </a:p>
          </p:txBody>
        </p:sp>
      </p:grpSp>
      <p:sp>
        <p:nvSpPr>
          <p:cNvPr id="1029128" name="Text Box 8">
            <a:extLst>
              <a:ext uri="{FF2B5EF4-FFF2-40B4-BE49-F238E27FC236}">
                <a16:creationId xmlns:a16="http://schemas.microsoft.com/office/drawing/2014/main" id="{03B661A3-D6C6-2910-47C6-7672CE7D4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6" y="6019801"/>
            <a:ext cx="7178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PK" sz="2800"/>
              <a:t>   Is median filtering linear?</a:t>
            </a:r>
          </a:p>
        </p:txBody>
      </p:sp>
      <p:sp>
        <p:nvSpPr>
          <p:cNvPr id="275463" name="Text Box 9">
            <a:extLst>
              <a:ext uri="{FF2B5EF4-FFF2-40B4-BE49-F238E27FC236}">
                <a16:creationId xmlns:a16="http://schemas.microsoft.com/office/drawing/2014/main" id="{5CA20C39-3EEC-2A5C-3674-B9980BDE1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1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PK" sz="1400"/>
              <a:t>Source: K.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  <p:bldP spid="102912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EAEF7475-3424-4CCE-A9CD-9B83FD606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6858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/>
              <a:t>Median filter</a:t>
            </a:r>
          </a:p>
        </p:txBody>
      </p:sp>
      <p:sp>
        <p:nvSpPr>
          <p:cNvPr id="277507" name="Line 3">
            <a:extLst>
              <a:ext uri="{FF2B5EF4-FFF2-40B4-BE49-F238E27FC236}">
                <a16:creationId xmlns:a16="http://schemas.microsoft.com/office/drawing/2014/main" id="{8D76B69D-E557-BF56-B2C3-AE8EE94AC8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08" name="Line 4">
            <a:extLst>
              <a:ext uri="{FF2B5EF4-FFF2-40B4-BE49-F238E27FC236}">
                <a16:creationId xmlns:a16="http://schemas.microsoft.com/office/drawing/2014/main" id="{F5867B87-4ADA-6F22-9E82-385DC5A710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09" name="Line 5">
            <a:extLst>
              <a:ext uri="{FF2B5EF4-FFF2-40B4-BE49-F238E27FC236}">
                <a16:creationId xmlns:a16="http://schemas.microsoft.com/office/drawing/2014/main" id="{5A10B307-D52D-253F-5DE4-2C769D28DF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0" name="Line 6">
            <a:extLst>
              <a:ext uri="{FF2B5EF4-FFF2-40B4-BE49-F238E27FC236}">
                <a16:creationId xmlns:a16="http://schemas.microsoft.com/office/drawing/2014/main" id="{2F03AB94-97B0-5D71-345F-DDF603D7BD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1" name="Line 7">
            <a:extLst>
              <a:ext uri="{FF2B5EF4-FFF2-40B4-BE49-F238E27FC236}">
                <a16:creationId xmlns:a16="http://schemas.microsoft.com/office/drawing/2014/main" id="{CA578A94-6EEF-445D-2A31-EDBEE795BA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514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2" name="Line 8">
            <a:extLst>
              <a:ext uri="{FF2B5EF4-FFF2-40B4-BE49-F238E27FC236}">
                <a16:creationId xmlns:a16="http://schemas.microsoft.com/office/drawing/2014/main" id="{95A72C57-5CA9-7D24-2AC7-EC120F3D19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3" name="Line 9">
            <a:extLst>
              <a:ext uri="{FF2B5EF4-FFF2-40B4-BE49-F238E27FC236}">
                <a16:creationId xmlns:a16="http://schemas.microsoft.com/office/drawing/2014/main" id="{681ADE38-751C-138F-04FA-7A49A5747A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2895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4" name="Line 10">
            <a:extLst>
              <a:ext uri="{FF2B5EF4-FFF2-40B4-BE49-F238E27FC236}">
                <a16:creationId xmlns:a16="http://schemas.microsoft.com/office/drawing/2014/main" id="{F8DB4D80-78C1-022B-FDBA-7BD0155F44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5" name="Line 11">
            <a:extLst>
              <a:ext uri="{FF2B5EF4-FFF2-40B4-BE49-F238E27FC236}">
                <a16:creationId xmlns:a16="http://schemas.microsoft.com/office/drawing/2014/main" id="{0ABAC288-3B07-37F8-1F56-43A627CD1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6" name="Line 12">
            <a:extLst>
              <a:ext uri="{FF2B5EF4-FFF2-40B4-BE49-F238E27FC236}">
                <a16:creationId xmlns:a16="http://schemas.microsoft.com/office/drawing/2014/main" id="{E227F2E9-E4A2-5BAD-DD2F-52738971D7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7" name="Line 13">
            <a:extLst>
              <a:ext uri="{FF2B5EF4-FFF2-40B4-BE49-F238E27FC236}">
                <a16:creationId xmlns:a16="http://schemas.microsoft.com/office/drawing/2014/main" id="{F7B52B74-C27E-218C-3BC4-BC257F218B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8" name="Line 14">
            <a:extLst>
              <a:ext uri="{FF2B5EF4-FFF2-40B4-BE49-F238E27FC236}">
                <a16:creationId xmlns:a16="http://schemas.microsoft.com/office/drawing/2014/main" id="{980F9D53-F410-0A74-856B-70718C7136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19" name="Line 15">
            <a:extLst>
              <a:ext uri="{FF2B5EF4-FFF2-40B4-BE49-F238E27FC236}">
                <a16:creationId xmlns:a16="http://schemas.microsoft.com/office/drawing/2014/main" id="{CB1A4B4F-C1CF-4F4F-611B-54A44DF2F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0" name="Line 16">
            <a:extLst>
              <a:ext uri="{FF2B5EF4-FFF2-40B4-BE49-F238E27FC236}">
                <a16:creationId xmlns:a16="http://schemas.microsoft.com/office/drawing/2014/main" id="{13E10D58-3610-FE51-744C-A402F45D19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1" name="Line 17">
            <a:extLst>
              <a:ext uri="{FF2B5EF4-FFF2-40B4-BE49-F238E27FC236}">
                <a16:creationId xmlns:a16="http://schemas.microsoft.com/office/drawing/2014/main" id="{02BC7D6D-F1E6-2BD6-E0FF-E20C56DE8C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2" name="Line 18">
            <a:extLst>
              <a:ext uri="{FF2B5EF4-FFF2-40B4-BE49-F238E27FC236}">
                <a16:creationId xmlns:a16="http://schemas.microsoft.com/office/drawing/2014/main" id="{0224C48D-C977-047A-1363-FE7D103AA5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3" name="Line 19">
            <a:extLst>
              <a:ext uri="{FF2B5EF4-FFF2-40B4-BE49-F238E27FC236}">
                <a16:creationId xmlns:a16="http://schemas.microsoft.com/office/drawing/2014/main" id="{115DC9DA-1E05-864B-1520-1F6559923F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4" name="Line 20">
            <a:extLst>
              <a:ext uri="{FF2B5EF4-FFF2-40B4-BE49-F238E27FC236}">
                <a16:creationId xmlns:a16="http://schemas.microsoft.com/office/drawing/2014/main" id="{8AA6C2CB-B551-F627-8115-A1A8B7ED79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5" name="Line 21">
            <a:extLst>
              <a:ext uri="{FF2B5EF4-FFF2-40B4-BE49-F238E27FC236}">
                <a16:creationId xmlns:a16="http://schemas.microsoft.com/office/drawing/2014/main" id="{659133B1-3993-2E6F-2926-ABA4F10A6E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6" name="Line 22">
            <a:extLst>
              <a:ext uri="{FF2B5EF4-FFF2-40B4-BE49-F238E27FC236}">
                <a16:creationId xmlns:a16="http://schemas.microsoft.com/office/drawing/2014/main" id="{A23F5289-E905-C049-AAF9-05A5817070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7" name="Line 23">
            <a:extLst>
              <a:ext uri="{FF2B5EF4-FFF2-40B4-BE49-F238E27FC236}">
                <a16:creationId xmlns:a16="http://schemas.microsoft.com/office/drawing/2014/main" id="{EADCBE58-1C34-F3D5-FFEB-2D1EDD10F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8" name="Line 24">
            <a:extLst>
              <a:ext uri="{FF2B5EF4-FFF2-40B4-BE49-F238E27FC236}">
                <a16:creationId xmlns:a16="http://schemas.microsoft.com/office/drawing/2014/main" id="{244CA6FF-8A30-6041-2054-5863F8E357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29" name="Line 25">
            <a:extLst>
              <a:ext uri="{FF2B5EF4-FFF2-40B4-BE49-F238E27FC236}">
                <a16:creationId xmlns:a16="http://schemas.microsoft.com/office/drawing/2014/main" id="{B37819D3-DC0B-B703-EEFA-2F161F508E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0" name="Line 26">
            <a:extLst>
              <a:ext uri="{FF2B5EF4-FFF2-40B4-BE49-F238E27FC236}">
                <a16:creationId xmlns:a16="http://schemas.microsoft.com/office/drawing/2014/main" id="{1AD60844-74EA-6EC7-38BA-7DB80B5FCA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1" name="Line 27">
            <a:extLst>
              <a:ext uri="{FF2B5EF4-FFF2-40B4-BE49-F238E27FC236}">
                <a16:creationId xmlns:a16="http://schemas.microsoft.com/office/drawing/2014/main" id="{649DD524-BF74-2521-1BA3-7BEE896B7D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2" name="Line 28">
            <a:extLst>
              <a:ext uri="{FF2B5EF4-FFF2-40B4-BE49-F238E27FC236}">
                <a16:creationId xmlns:a16="http://schemas.microsoft.com/office/drawing/2014/main" id="{C8B376BD-0E74-1997-6650-1AF7AD15F5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3" name="Line 29">
            <a:extLst>
              <a:ext uri="{FF2B5EF4-FFF2-40B4-BE49-F238E27FC236}">
                <a16:creationId xmlns:a16="http://schemas.microsoft.com/office/drawing/2014/main" id="{007425CD-AB2F-CF16-3F1A-69C08F5CD3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4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4" name="Line 30">
            <a:extLst>
              <a:ext uri="{FF2B5EF4-FFF2-40B4-BE49-F238E27FC236}">
                <a16:creationId xmlns:a16="http://schemas.microsoft.com/office/drawing/2014/main" id="{E1D6F613-ED3D-CE70-95BB-6AF7FC9B02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35" name="Text Box 31">
            <a:extLst>
              <a:ext uri="{FF2B5EF4-FFF2-40B4-BE49-F238E27FC236}">
                <a16:creationId xmlns:a16="http://schemas.microsoft.com/office/drawing/2014/main" id="{FE7E6253-0F07-3BC6-6FC2-032B17CE9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6" y="1143001"/>
            <a:ext cx="5654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Replace each pixel by the median over N pixels (5 pixels, for these examples).  Generalizes to “rank order” filters.</a:t>
            </a:r>
          </a:p>
        </p:txBody>
      </p:sp>
      <p:sp>
        <p:nvSpPr>
          <p:cNvPr id="277536" name="AutoShape 32">
            <a:extLst>
              <a:ext uri="{FF2B5EF4-FFF2-40B4-BE49-F238E27FC236}">
                <a16:creationId xmlns:a16="http://schemas.microsoft.com/office/drawing/2014/main" id="{76BAABF0-9572-4611-84F8-6AB2ED8B9858}"/>
              </a:ext>
            </a:extLst>
          </p:cNvPr>
          <p:cNvSpPr>
            <a:spLocks/>
          </p:cNvSpPr>
          <p:nvPr/>
        </p:nvSpPr>
        <p:spPr bwMode="auto">
          <a:xfrm rot="16200000">
            <a:off x="3162300" y="339090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PK" altLang="en-PK" sz="1800">
              <a:latin typeface="Calibri" panose="020F0502020204030204" pitchFamily="34" charset="0"/>
            </a:endParaRPr>
          </a:p>
        </p:txBody>
      </p:sp>
      <p:sp>
        <p:nvSpPr>
          <p:cNvPr id="277537" name="Rectangle 33">
            <a:extLst>
              <a:ext uri="{FF2B5EF4-FFF2-40B4-BE49-F238E27FC236}">
                <a16:creationId xmlns:a16="http://schemas.microsoft.com/office/drawing/2014/main" id="{6F351AC2-09BD-0D68-9CB2-A9F5A9C7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9624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5-pixel neighborhood</a:t>
            </a:r>
          </a:p>
        </p:txBody>
      </p:sp>
      <p:sp>
        <p:nvSpPr>
          <p:cNvPr id="277538" name="Rectangle 34">
            <a:extLst>
              <a:ext uri="{FF2B5EF4-FFF2-40B4-BE49-F238E27FC236}">
                <a16:creationId xmlns:a16="http://schemas.microsoft.com/office/drawing/2014/main" id="{A492E2BB-59ED-A0FD-2D36-10DCA6F7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743200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In:</a:t>
            </a:r>
          </a:p>
        </p:txBody>
      </p:sp>
      <p:sp>
        <p:nvSpPr>
          <p:cNvPr id="277539" name="Rectangle 35">
            <a:extLst>
              <a:ext uri="{FF2B5EF4-FFF2-40B4-BE49-F238E27FC236}">
                <a16:creationId xmlns:a16="http://schemas.microsoft.com/office/drawing/2014/main" id="{F5B5DC9A-25F0-1D30-A064-FF22E825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4" y="2743200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Out:</a:t>
            </a:r>
          </a:p>
        </p:txBody>
      </p:sp>
      <p:sp>
        <p:nvSpPr>
          <p:cNvPr id="277540" name="Line 36">
            <a:extLst>
              <a:ext uri="{FF2B5EF4-FFF2-40B4-BE49-F238E27FC236}">
                <a16:creationId xmlns:a16="http://schemas.microsoft.com/office/drawing/2014/main" id="{D90C70CF-4FC3-9EC8-9D37-707E62C9B7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1" name="Line 37">
            <a:extLst>
              <a:ext uri="{FF2B5EF4-FFF2-40B4-BE49-F238E27FC236}">
                <a16:creationId xmlns:a16="http://schemas.microsoft.com/office/drawing/2014/main" id="{076BB7E5-BAA4-6398-6A16-9CD596C61C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2" name="Line 38">
            <a:extLst>
              <a:ext uri="{FF2B5EF4-FFF2-40B4-BE49-F238E27FC236}">
                <a16:creationId xmlns:a16="http://schemas.microsoft.com/office/drawing/2014/main" id="{7BB08B58-271D-2713-C0E4-89F0F0EB46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3" name="Line 39">
            <a:extLst>
              <a:ext uri="{FF2B5EF4-FFF2-40B4-BE49-F238E27FC236}">
                <a16:creationId xmlns:a16="http://schemas.microsoft.com/office/drawing/2014/main" id="{007F72A2-4A33-32DC-CDF9-5398DB4E93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4" name="Line 40">
            <a:extLst>
              <a:ext uri="{FF2B5EF4-FFF2-40B4-BE49-F238E27FC236}">
                <a16:creationId xmlns:a16="http://schemas.microsoft.com/office/drawing/2014/main" id="{45A67954-BBE2-4706-F852-27AE0F786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582295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5" name="Line 41">
            <a:extLst>
              <a:ext uri="{FF2B5EF4-FFF2-40B4-BE49-F238E27FC236}">
                <a16:creationId xmlns:a16="http://schemas.microsoft.com/office/drawing/2014/main" id="{4831DBAC-F893-BDCD-E1ED-14D650FE4C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574675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6" name="Line 42">
            <a:extLst>
              <a:ext uri="{FF2B5EF4-FFF2-40B4-BE49-F238E27FC236}">
                <a16:creationId xmlns:a16="http://schemas.microsoft.com/office/drawing/2014/main" id="{7683FA6C-729C-EA8B-85FA-28FE2F1DB8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528955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7" name="Line 43">
            <a:extLst>
              <a:ext uri="{FF2B5EF4-FFF2-40B4-BE49-F238E27FC236}">
                <a16:creationId xmlns:a16="http://schemas.microsoft.com/office/drawing/2014/main" id="{A966956C-BDBA-3083-A22E-DFF72CDDB0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48" name="Rectangle 44">
            <a:extLst>
              <a:ext uri="{FF2B5EF4-FFF2-40B4-BE49-F238E27FC236}">
                <a16:creationId xmlns:a16="http://schemas.microsoft.com/office/drawing/2014/main" id="{CA883C3A-D9F8-D85A-9477-2AC117BD5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257800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In:</a:t>
            </a:r>
          </a:p>
        </p:txBody>
      </p:sp>
      <p:sp>
        <p:nvSpPr>
          <p:cNvPr id="277549" name="Rectangle 45">
            <a:extLst>
              <a:ext uri="{FF2B5EF4-FFF2-40B4-BE49-F238E27FC236}">
                <a16:creationId xmlns:a16="http://schemas.microsoft.com/office/drawing/2014/main" id="{7EACC4B7-3836-5276-0C14-CD81E2CA0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4" y="5257800"/>
            <a:ext cx="598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Out:</a:t>
            </a:r>
          </a:p>
        </p:txBody>
      </p:sp>
      <p:sp>
        <p:nvSpPr>
          <p:cNvPr id="277550" name="Line 46">
            <a:extLst>
              <a:ext uri="{FF2B5EF4-FFF2-40B4-BE49-F238E27FC236}">
                <a16:creationId xmlns:a16="http://schemas.microsoft.com/office/drawing/2014/main" id="{E2E009E9-E543-6D19-0609-D9855702BF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1" name="Line 47">
            <a:extLst>
              <a:ext uri="{FF2B5EF4-FFF2-40B4-BE49-F238E27FC236}">
                <a16:creationId xmlns:a16="http://schemas.microsoft.com/office/drawing/2014/main" id="{CF2ED2FD-BEFE-519B-3A72-9AE57A6006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2" name="Line 48">
            <a:extLst>
              <a:ext uri="{FF2B5EF4-FFF2-40B4-BE49-F238E27FC236}">
                <a16:creationId xmlns:a16="http://schemas.microsoft.com/office/drawing/2014/main" id="{BFEAF342-EEA6-D1D2-06CF-A375A9D56A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3" name="Line 49">
            <a:extLst>
              <a:ext uri="{FF2B5EF4-FFF2-40B4-BE49-F238E27FC236}">
                <a16:creationId xmlns:a16="http://schemas.microsoft.com/office/drawing/2014/main" id="{E5A5881A-2D62-21FC-7975-B64EC35C1F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4" name="Line 50">
            <a:extLst>
              <a:ext uri="{FF2B5EF4-FFF2-40B4-BE49-F238E27FC236}">
                <a16:creationId xmlns:a16="http://schemas.microsoft.com/office/drawing/2014/main" id="{654FD55A-0354-752B-64F1-CE7B678596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5" name="Line 51">
            <a:extLst>
              <a:ext uri="{FF2B5EF4-FFF2-40B4-BE49-F238E27FC236}">
                <a16:creationId xmlns:a16="http://schemas.microsoft.com/office/drawing/2014/main" id="{CAC28683-4F3F-E0E8-3981-F895030FC4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6" name="Line 52">
            <a:extLst>
              <a:ext uri="{FF2B5EF4-FFF2-40B4-BE49-F238E27FC236}">
                <a16:creationId xmlns:a16="http://schemas.microsoft.com/office/drawing/2014/main" id="{29552475-B33A-4C5D-F94D-DCF70693D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7" name="Line 53">
            <a:extLst>
              <a:ext uri="{FF2B5EF4-FFF2-40B4-BE49-F238E27FC236}">
                <a16:creationId xmlns:a16="http://schemas.microsoft.com/office/drawing/2014/main" id="{5333812D-99AE-F615-42D1-24B1F72C3C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8" name="Line 54">
            <a:extLst>
              <a:ext uri="{FF2B5EF4-FFF2-40B4-BE49-F238E27FC236}">
                <a16:creationId xmlns:a16="http://schemas.microsoft.com/office/drawing/2014/main" id="{E24C2D8F-2DA8-66D4-1D50-2C3ACDA190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59" name="Line 55">
            <a:extLst>
              <a:ext uri="{FF2B5EF4-FFF2-40B4-BE49-F238E27FC236}">
                <a16:creationId xmlns:a16="http://schemas.microsoft.com/office/drawing/2014/main" id="{047E7F52-21FF-CFAE-8C12-BFEB83C31F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0" name="Line 56">
            <a:extLst>
              <a:ext uri="{FF2B5EF4-FFF2-40B4-BE49-F238E27FC236}">
                <a16:creationId xmlns:a16="http://schemas.microsoft.com/office/drawing/2014/main" id="{4238B7F9-8C66-28C3-A033-B690A699C1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577850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1" name="Line 57">
            <a:extLst>
              <a:ext uri="{FF2B5EF4-FFF2-40B4-BE49-F238E27FC236}">
                <a16:creationId xmlns:a16="http://schemas.microsoft.com/office/drawing/2014/main" id="{070A284D-FC08-BB83-CA68-D8287B197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570230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2" name="Line 58">
            <a:extLst>
              <a:ext uri="{FF2B5EF4-FFF2-40B4-BE49-F238E27FC236}">
                <a16:creationId xmlns:a16="http://schemas.microsoft.com/office/drawing/2014/main" id="{3191060F-718E-D84F-F7D9-EAF650EF3B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524510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3" name="Line 59">
            <a:extLst>
              <a:ext uri="{FF2B5EF4-FFF2-40B4-BE49-F238E27FC236}">
                <a16:creationId xmlns:a16="http://schemas.microsoft.com/office/drawing/2014/main" id="{E05DE103-AA52-3440-CF13-A4A30620D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4" name="Line 60">
            <a:extLst>
              <a:ext uri="{FF2B5EF4-FFF2-40B4-BE49-F238E27FC236}">
                <a16:creationId xmlns:a16="http://schemas.microsoft.com/office/drawing/2014/main" id="{E3903BAA-967C-D8F0-3365-4A598DE9C8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5" name="Line 61">
            <a:extLst>
              <a:ext uri="{FF2B5EF4-FFF2-40B4-BE49-F238E27FC236}">
                <a16:creationId xmlns:a16="http://schemas.microsoft.com/office/drawing/2014/main" id="{E5A9C190-4D4A-1CC9-105F-1AE50AF28E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6" name="Line 62">
            <a:extLst>
              <a:ext uri="{FF2B5EF4-FFF2-40B4-BE49-F238E27FC236}">
                <a16:creationId xmlns:a16="http://schemas.microsoft.com/office/drawing/2014/main" id="{991D83A8-0C8F-4910-9BCC-E47ED4E33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7" name="Line 63">
            <a:extLst>
              <a:ext uri="{FF2B5EF4-FFF2-40B4-BE49-F238E27FC236}">
                <a16:creationId xmlns:a16="http://schemas.microsoft.com/office/drawing/2014/main" id="{B66C4F6F-2F47-8A69-689C-9ABC869449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8" name="Line 64">
            <a:extLst>
              <a:ext uri="{FF2B5EF4-FFF2-40B4-BE49-F238E27FC236}">
                <a16:creationId xmlns:a16="http://schemas.microsoft.com/office/drawing/2014/main" id="{225E6B9D-49BF-02E2-49E9-D6E6519506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4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69" name="Line 65">
            <a:extLst>
              <a:ext uri="{FF2B5EF4-FFF2-40B4-BE49-F238E27FC236}">
                <a16:creationId xmlns:a16="http://schemas.microsoft.com/office/drawing/2014/main" id="{BDCCB4F7-71CF-7C49-29CB-F9F7128611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77570" name="Text Box 66">
            <a:extLst>
              <a:ext uri="{FF2B5EF4-FFF2-40B4-BE49-F238E27FC236}">
                <a16:creationId xmlns:a16="http://schemas.microsoft.com/office/drawing/2014/main" id="{3CD1E0D9-261F-7E06-B071-1BB1EAF48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6" y="2708276"/>
            <a:ext cx="1539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solidFill>
                  <a:schemeClr val="accent2"/>
                </a:solidFill>
                <a:latin typeface="Calibri" panose="020F0502020204030204" pitchFamily="34" charset="0"/>
              </a:rPr>
              <a:t>Spike noise is removed</a:t>
            </a:r>
          </a:p>
        </p:txBody>
      </p:sp>
      <p:sp>
        <p:nvSpPr>
          <p:cNvPr id="277571" name="Text Box 67">
            <a:extLst>
              <a:ext uri="{FF2B5EF4-FFF2-40B4-BE49-F238E27FC236}">
                <a16:creationId xmlns:a16="http://schemas.microsoft.com/office/drawing/2014/main" id="{B28C6940-A4AB-8537-FC14-540719118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1" y="4800600"/>
            <a:ext cx="15398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solidFill>
                  <a:schemeClr val="accent2"/>
                </a:solidFill>
                <a:latin typeface="Calibri" panose="020F0502020204030204" pitchFamily="34" charset="0"/>
              </a:rPr>
              <a:t>Monotonic edges remain unchanged</a:t>
            </a:r>
          </a:p>
        </p:txBody>
      </p:sp>
      <p:sp>
        <p:nvSpPr>
          <p:cNvPr id="277572" name="TextBox 67">
            <a:extLst>
              <a:ext uri="{FF2B5EF4-FFF2-40B4-BE49-F238E27FC236}">
                <a16:creationId xmlns:a16="http://schemas.microsoft.com/office/drawing/2014/main" id="{20388E7A-1961-3344-9E17-F415F9169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1981201"/>
            <a:ext cx="2320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Median([1 7 1 5 1])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Mean([1 7 1 5 1]) = 2.8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>
            <a:extLst>
              <a:ext uri="{FF2B5EF4-FFF2-40B4-BE49-F238E27FC236}">
                <a16:creationId xmlns:a16="http://schemas.microsoft.com/office/drawing/2014/main" id="{E5CA7004-F6AE-DD9F-791C-FEDBE1EED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>
                <a:latin typeface="Albertus Extra Bold" pitchFamily="34" charset="0"/>
              </a:rPr>
              <a:t>Median filtering results</a:t>
            </a:r>
          </a:p>
        </p:txBody>
      </p:sp>
      <p:pic>
        <p:nvPicPr>
          <p:cNvPr id="279555" name="Picture 2">
            <a:extLst>
              <a:ext uri="{FF2B5EF4-FFF2-40B4-BE49-F238E27FC236}">
                <a16:creationId xmlns:a16="http://schemas.microsoft.com/office/drawing/2014/main" id="{3EEBC00B-1307-F4AE-09A7-F7D9F3E4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1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6" name="Picture 3">
            <a:extLst>
              <a:ext uri="{FF2B5EF4-FFF2-40B4-BE49-F238E27FC236}">
                <a16:creationId xmlns:a16="http://schemas.microsoft.com/office/drawing/2014/main" id="{A0FE1692-D340-45E6-38BA-474056EF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33601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7" name="Rectangle 4">
            <a:extLst>
              <a:ext uri="{FF2B5EF4-FFF2-40B4-BE49-F238E27FC236}">
                <a16:creationId xmlns:a16="http://schemas.microsoft.com/office/drawing/2014/main" id="{45374E11-CF5F-BB41-581D-6AF66213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553200"/>
            <a:ext cx="647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Calibri" panose="020F0502020204030204" pitchFamily="34" charset="0"/>
              </a:rPr>
              <a:t>http://homepages.inf.ed.ac.uk/rbf/HIPR2/mean.htm#guidelines</a:t>
            </a:r>
          </a:p>
        </p:txBody>
      </p:sp>
      <p:sp>
        <p:nvSpPr>
          <p:cNvPr id="279558" name="TextBox 5">
            <a:extLst>
              <a:ext uri="{FF2B5EF4-FFF2-40B4-BE49-F238E27FC236}">
                <a16:creationId xmlns:a16="http://schemas.microsoft.com/office/drawing/2014/main" id="{661B0A70-3C21-6897-F584-29CDF45B1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447800"/>
            <a:ext cx="3207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>
                <a:latin typeface="Adobe Caslon Pro" pitchFamily="18" charset="0"/>
              </a:rPr>
              <a:t>Best for salt and pepper noise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>
            <a:extLst>
              <a:ext uri="{FF2B5EF4-FFF2-40B4-BE49-F238E27FC236}">
                <a16:creationId xmlns:a16="http://schemas.microsoft.com/office/drawing/2014/main" id="{95382AAC-5A9C-62A7-215A-A12018658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71450"/>
            <a:ext cx="8458200" cy="571500"/>
          </a:xfrm>
        </p:spPr>
        <p:txBody>
          <a:bodyPr>
            <a:normAutofit fontScale="90000"/>
          </a:bodyPr>
          <a:lstStyle/>
          <a:p>
            <a:r>
              <a:rPr lang="en-US" altLang="en-PK"/>
              <a:t>Median vs. Gaussian filtering</a:t>
            </a:r>
          </a:p>
        </p:txBody>
      </p:sp>
      <p:graphicFrame>
        <p:nvGraphicFramePr>
          <p:cNvPr id="280579" name="Object 3">
            <a:extLst>
              <a:ext uri="{FF2B5EF4-FFF2-40B4-BE49-F238E27FC236}">
                <a16:creationId xmlns:a16="http://schemas.microsoft.com/office/drawing/2014/main" id="{1CF0EB1D-26C1-05F3-2A42-0CBE0EC31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280579" name="Object 3">
                        <a:extLst>
                          <a:ext uri="{FF2B5EF4-FFF2-40B4-BE49-F238E27FC236}">
                            <a16:creationId xmlns:a16="http://schemas.microsoft.com/office/drawing/2014/main" id="{1CF0EB1D-26C1-05F3-2A42-0CBE0EC31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80" name="AutoShape 4">
            <a:extLst>
              <a:ext uri="{FF2B5EF4-FFF2-40B4-BE49-F238E27FC236}">
                <a16:creationId xmlns:a16="http://schemas.microsoft.com/office/drawing/2014/main" id="{57A10587-1502-1AFC-CBF1-7CB7BF9194D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38400" y="971551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280581" name="Rectangle 5">
            <a:extLst>
              <a:ext uri="{FF2B5EF4-FFF2-40B4-BE49-F238E27FC236}">
                <a16:creationId xmlns:a16="http://schemas.microsoft.com/office/drawing/2014/main" id="{CDA07C21-D951-544C-9352-3ACBAC88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971551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PK" altLang="en-PK" sz="1800"/>
          </a:p>
        </p:txBody>
      </p:sp>
      <p:pic>
        <p:nvPicPr>
          <p:cNvPr id="280582" name="Picture 9" descr="salt_and_pepper2">
            <a:extLst>
              <a:ext uri="{FF2B5EF4-FFF2-40B4-BE49-F238E27FC236}">
                <a16:creationId xmlns:a16="http://schemas.microsoft.com/office/drawing/2014/main" id="{F352E3DA-29D6-2831-04FB-DAA188C7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50951"/>
            <a:ext cx="6400800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3" name="Text Box 10">
            <a:extLst>
              <a:ext uri="{FF2B5EF4-FFF2-40B4-BE49-F238E27FC236}">
                <a16:creationId xmlns:a16="http://schemas.microsoft.com/office/drawing/2014/main" id="{CA016081-DB35-73C7-49DB-EACF5AAEE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1" y="838200"/>
            <a:ext cx="556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/>
              <a:t>3x3</a:t>
            </a:r>
          </a:p>
        </p:txBody>
      </p:sp>
      <p:sp>
        <p:nvSpPr>
          <p:cNvPr id="280584" name="Text Box 11">
            <a:extLst>
              <a:ext uri="{FF2B5EF4-FFF2-40B4-BE49-F238E27FC236}">
                <a16:creationId xmlns:a16="http://schemas.microsoft.com/office/drawing/2014/main" id="{B6AE58D8-B3A1-60B5-51B4-C4DE03C36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726" y="838200"/>
            <a:ext cx="556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/>
              <a:t>5x5</a:t>
            </a:r>
          </a:p>
        </p:txBody>
      </p:sp>
      <p:sp>
        <p:nvSpPr>
          <p:cNvPr id="280585" name="Text Box 12">
            <a:extLst>
              <a:ext uri="{FF2B5EF4-FFF2-40B4-BE49-F238E27FC236}">
                <a16:creationId xmlns:a16="http://schemas.microsoft.com/office/drawing/2014/main" id="{0AF6D17D-F222-67C2-9E09-0BE4C4EBB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6" y="838200"/>
            <a:ext cx="556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/>
              <a:t>7x7</a:t>
            </a:r>
          </a:p>
        </p:txBody>
      </p:sp>
      <p:sp>
        <p:nvSpPr>
          <p:cNvPr id="280586" name="Text Box 13">
            <a:extLst>
              <a:ext uri="{FF2B5EF4-FFF2-40B4-BE49-F238E27FC236}">
                <a16:creationId xmlns:a16="http://schemas.microsoft.com/office/drawing/2014/main" id="{A041E64E-5CC2-F344-2AB2-C554FE3B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173288"/>
            <a:ext cx="11592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/>
              <a:t>Gaussian</a:t>
            </a:r>
          </a:p>
        </p:txBody>
      </p:sp>
      <p:sp>
        <p:nvSpPr>
          <p:cNvPr id="280587" name="Text Box 14">
            <a:extLst>
              <a:ext uri="{FF2B5EF4-FFF2-40B4-BE49-F238E27FC236}">
                <a16:creationId xmlns:a16="http://schemas.microsoft.com/office/drawing/2014/main" id="{19E03C1A-2D0E-24DE-7D52-BCDE7BABB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739" y="5105400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PK" sz="1800"/>
              <a:t>Median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Highpass Kernel: finds edges</a:t>
            </a:r>
            <a:br>
              <a:rPr lang="en" dirty="0"/>
            </a:br>
            <a:r>
              <a:rPr lang="en" dirty="0"/>
              <a:t>(applied to the graytone image!)</a:t>
            </a:r>
            <a:endParaRPr dirty="0"/>
          </a:p>
        </p:txBody>
      </p:sp>
      <p:sp>
        <p:nvSpPr>
          <p:cNvPr id="1268" name="Google Shape;1268;p15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269" name="Google Shape;126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227" y="1998377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767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Guess that kernel!</a:t>
            </a:r>
            <a:endParaRPr/>
          </a:p>
        </p:txBody>
      </p:sp>
      <p:pic>
        <p:nvPicPr>
          <p:cNvPr id="1277" name="Google Shape;12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5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279" name="Google Shape;127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68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6 at 11.37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7045"/>
            <a:ext cx="5037066" cy="3325755"/>
          </a:xfrm>
          <a:prstGeom prst="rect">
            <a:avLst/>
          </a:prstGeom>
        </p:spPr>
      </p:pic>
      <p:pic>
        <p:nvPicPr>
          <p:cNvPr id="6" name="Picture 5" descr="Screen Shot 2015-01-26 at 11.37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954" y="3313055"/>
            <a:ext cx="56642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1905000"/>
            <a:ext cx="174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Super-resolution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4953000"/>
            <a:ext cx="166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 reduction</a:t>
            </a:r>
          </a:p>
        </p:txBody>
      </p:sp>
    </p:spTree>
    <p:extLst>
      <p:ext uri="{BB962C8B-B14F-4D97-AF65-F5344CB8AC3E}">
        <p14:creationId xmlns:p14="http://schemas.microsoft.com/office/powerpoint/2010/main" val="3471812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54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Identity Kernel: Does nothing!</a:t>
            </a:r>
            <a:endParaRPr/>
          </a:p>
        </p:txBody>
      </p:sp>
      <p:pic>
        <p:nvPicPr>
          <p:cNvPr id="1285" name="Google Shape;128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54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287" name="Google Shape;1287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227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230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55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Guess that kernel!</a:t>
            </a:r>
            <a:endParaRPr/>
          </a:p>
        </p:txBody>
      </p:sp>
      <p:sp>
        <p:nvSpPr>
          <p:cNvPr id="1295" name="Google Shape;1295;p155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296" name="Google Shape;129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396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56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Sharpen Kernel: sharpens!</a:t>
            </a:r>
            <a:br>
              <a:rPr lang="en" dirty="0"/>
            </a:br>
            <a:r>
              <a:rPr lang="en" dirty="0"/>
              <a:t>(applied to all three bands)</a:t>
            </a:r>
            <a:endParaRPr dirty="0"/>
          </a:p>
        </p:txBody>
      </p:sp>
      <p:sp>
        <p:nvSpPr>
          <p:cNvPr id="1303" name="Google Shape;1303;p156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Note: sharpen = highpass + identity!</a:t>
            </a:r>
            <a:endParaRPr/>
          </a:p>
        </p:txBody>
      </p:sp>
      <p:pic>
        <p:nvPicPr>
          <p:cNvPr id="1304" name="Google Shape;130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227" y="1998377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005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57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Guess that kernel!</a:t>
            </a:r>
            <a:endParaRPr/>
          </a:p>
        </p:txBody>
      </p:sp>
      <p:sp>
        <p:nvSpPr>
          <p:cNvPr id="1312" name="Google Shape;1312;p157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13" name="Google Shape;1313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397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243707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58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Emboss Kernel: stylin’ (</a:t>
            </a:r>
            <a:r>
              <a:rPr lang="en-US" dirty="0"/>
              <a:t>applied to all three bands)</a:t>
            </a:r>
            <a:endParaRPr dirty="0"/>
          </a:p>
        </p:txBody>
      </p:sp>
      <p:sp>
        <p:nvSpPr>
          <p:cNvPr id="1320" name="Google Shape;1320;p158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21" name="Google Shape;132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227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538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59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Guess those kernels!</a:t>
            </a:r>
            <a:endParaRPr/>
          </a:p>
        </p:txBody>
      </p:sp>
      <p:sp>
        <p:nvSpPr>
          <p:cNvPr id="1328" name="Google Shape;1328;p159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29" name="Google Shape;132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075" y="37746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75" y="1706475"/>
            <a:ext cx="1983850" cy="198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063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60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Sobel Kernels: edges (applied to a graytone image and thresholded)</a:t>
            </a:r>
            <a:endParaRPr dirty="0"/>
          </a:p>
        </p:txBody>
      </p:sp>
      <p:sp>
        <p:nvSpPr>
          <p:cNvPr id="1337" name="Google Shape;1337;p160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38" name="Google Shape;133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075" y="37746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75" y="17064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4250" y="17908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4253" y="3900951"/>
            <a:ext cx="1983850" cy="198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489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61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Sobel Kernels: edges and gradient!</a:t>
            </a:r>
            <a:endParaRPr dirty="0"/>
          </a:p>
        </p:txBody>
      </p:sp>
      <p:sp>
        <p:nvSpPr>
          <p:cNvPr id="1348" name="Google Shape;1348;p161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49" name="Google Shape;134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2" y="1998365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075" y="37746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75" y="17064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3227" y="1998377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890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62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Sobel Kernels: edges and gradient!</a:t>
            </a:r>
            <a:endParaRPr dirty="0"/>
          </a:p>
        </p:txBody>
      </p:sp>
      <p:sp>
        <p:nvSpPr>
          <p:cNvPr id="1358" name="Google Shape;1358;p162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1359" name="Google Shape;135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65" y="1622127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F634A0-D8BB-4A72-A7DC-ABFA3B15F98C}"/>
              </a:ext>
            </a:extLst>
          </p:cNvPr>
          <p:cNvSpPr txBox="1"/>
          <p:nvPr/>
        </p:nvSpPr>
        <p:spPr>
          <a:xfrm flipH="1">
            <a:off x="1915159" y="5649900"/>
            <a:ext cx="812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visualization is showing the magnitude and direction of the gradient. We will talk further about this when we discuss edges.</a:t>
            </a:r>
          </a:p>
        </p:txBody>
      </p:sp>
    </p:spTree>
    <p:extLst>
      <p:ext uri="{BB962C8B-B14F-4D97-AF65-F5344CB8AC3E}">
        <p14:creationId xmlns:p14="http://schemas.microsoft.com/office/powerpoint/2010/main" val="1453117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63"/>
          <p:cNvSpPr txBox="1">
            <a:spLocks noGrp="1"/>
          </p:cNvSpPr>
          <p:nvPr>
            <p:ph type="title"/>
          </p:nvPr>
        </p:nvSpPr>
        <p:spPr>
          <a:xfrm>
            <a:off x="1651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And so much more!!</a:t>
            </a:r>
            <a:endParaRPr/>
          </a:p>
        </p:txBody>
      </p:sp>
      <p:sp>
        <p:nvSpPr>
          <p:cNvPr id="1365" name="Google Shape;1365;p163"/>
          <p:cNvSpPr txBox="1">
            <a:spLocks noGrp="1"/>
          </p:cNvSpPr>
          <p:nvPr>
            <p:ph type="title" idx="2"/>
          </p:nvPr>
        </p:nvSpPr>
        <p:spPr>
          <a:xfrm>
            <a:off x="1753500" y="5649900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</p:spTree>
    <p:extLst>
      <p:ext uri="{BB962C8B-B14F-4D97-AF65-F5344CB8AC3E}">
        <p14:creationId xmlns:p14="http://schemas.microsoft.com/office/powerpoint/2010/main" val="74703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denoising</a:t>
            </a:r>
            <a:endParaRPr lang="en-US" dirty="0"/>
          </a:p>
        </p:txBody>
      </p:sp>
      <p:pic>
        <p:nvPicPr>
          <p:cNvPr id="6" name="Picture 5" descr="Screen Shot 2015-01-26 at 11.37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838299"/>
            <a:ext cx="5664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images have noise?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noise</a:t>
            </a:r>
          </a:p>
          <a:p>
            <a:pPr lvl="1"/>
            <a:r>
              <a:rPr lang="en-US" dirty="0"/>
              <a:t>Sensors count photons: noise in count</a:t>
            </a:r>
          </a:p>
          <a:p>
            <a:r>
              <a:rPr lang="en-US" dirty="0"/>
              <a:t>Dead pixels</a:t>
            </a:r>
          </a:p>
          <a:p>
            <a:r>
              <a:rPr lang="en-US" dirty="0"/>
              <a:t>Old photographs</a:t>
            </a:r>
          </a:p>
          <a:p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assumption about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800600" cy="4525963"/>
          </a:xfrm>
        </p:spPr>
        <p:txBody>
          <a:bodyPr>
            <a:normAutofit/>
          </a:bodyPr>
          <a:lstStyle/>
          <a:p>
            <a:r>
              <a:rPr lang="en-US" dirty="0"/>
              <a:t>Let us assume noise at a pixel is </a:t>
            </a:r>
          </a:p>
          <a:p>
            <a:pPr lvl="1"/>
            <a:r>
              <a:rPr lang="en-US" dirty="0"/>
              <a:t>independent of other pixels</a:t>
            </a:r>
          </a:p>
          <a:p>
            <a:pPr lvl="1"/>
            <a:r>
              <a:rPr lang="en-US" dirty="0"/>
              <a:t>distributed according to a Gaussian distribution</a:t>
            </a:r>
          </a:p>
          <a:p>
            <a:pPr lvl="2"/>
            <a:r>
              <a:rPr lang="en-US" dirty="0"/>
              <a:t>i.e., low noise values are more likely than high noise values</a:t>
            </a:r>
          </a:p>
          <a:p>
            <a:pPr lvl="2"/>
            <a:r>
              <a:rPr lang="en-US" dirty="0"/>
              <a:t>“grainy images”</a:t>
            </a:r>
          </a:p>
        </p:txBody>
      </p:sp>
      <p:pic>
        <p:nvPicPr>
          <p:cNvPr id="4" name="Picture 5" descr="image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lum bright="24000" contrast="30000"/>
          </a:blip>
          <a:srcRect/>
          <a:stretch>
            <a:fillRect/>
          </a:stretch>
        </p:blipFill>
        <p:spPr bwMode="auto">
          <a:xfrm>
            <a:off x="6815668" y="1434571"/>
            <a:ext cx="3672629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2438</Words>
  <Application>Microsoft Office PowerPoint</Application>
  <PresentationFormat>Widescreen</PresentationFormat>
  <Paragraphs>1257</Paragraphs>
  <Slides>69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Adobe Caslon Pro</vt:lpstr>
      <vt:lpstr>Albertus Extra Bold</vt:lpstr>
      <vt:lpstr>Arial</vt:lpstr>
      <vt:lpstr>Arial Black</vt:lpstr>
      <vt:lpstr>Arial MT</vt:lpstr>
      <vt:lpstr>Calibri</vt:lpstr>
      <vt:lpstr>Calibri Light</vt:lpstr>
      <vt:lpstr>Microsoft Sans Serif</vt:lpstr>
      <vt:lpstr>Times</vt:lpstr>
      <vt:lpstr>Times New Roman</vt:lpstr>
      <vt:lpstr>Trebuchet MS</vt:lpstr>
      <vt:lpstr>Office Theme</vt:lpstr>
      <vt:lpstr>Image</vt:lpstr>
      <vt:lpstr>Equation</vt:lpstr>
      <vt:lpstr>PowerPoint Presentation</vt:lpstr>
      <vt:lpstr>Image Filtering</vt:lpstr>
      <vt:lpstr>Image Filtering</vt:lpstr>
      <vt:lpstr>Image filtering</vt:lpstr>
      <vt:lpstr>Filters</vt:lpstr>
      <vt:lpstr>PowerPoint Presentation</vt:lpstr>
      <vt:lpstr>Image denoising</vt:lpstr>
      <vt:lpstr>Why would images have noise?</vt:lpstr>
      <vt:lpstr>An assumption about noise</vt:lpstr>
      <vt:lpstr>Noise reduction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Mean filtering</vt:lpstr>
      <vt:lpstr>Mean filtering</vt:lpstr>
      <vt:lpstr>Mean filtering</vt:lpstr>
      <vt:lpstr>Mean filtering</vt:lpstr>
      <vt:lpstr>Noise reduction using mean filtering</vt:lpstr>
      <vt:lpstr>Cross-correlation</vt:lpstr>
      <vt:lpstr>Convolution</vt:lpstr>
      <vt:lpstr>Convolution</vt:lpstr>
      <vt:lpstr>Filters: examples</vt:lpstr>
      <vt:lpstr>Filters: examples</vt:lpstr>
      <vt:lpstr>Sharpening</vt:lpstr>
      <vt:lpstr>Sharpening</vt:lpstr>
      <vt:lpstr>Sharpening</vt:lpstr>
      <vt:lpstr>Sharpening filter</vt:lpstr>
      <vt:lpstr>Convolution is everywhere</vt:lpstr>
      <vt:lpstr>Why is convolution important?</vt:lpstr>
      <vt:lpstr>Non-linear filters</vt:lpstr>
      <vt:lpstr>Non-linear filters</vt:lpstr>
      <vt:lpstr>Non-linear filters</vt:lpstr>
      <vt:lpstr>Non-linear filters</vt:lpstr>
      <vt:lpstr>Takeaway</vt:lpstr>
      <vt:lpstr>PowerPoint Presentation</vt:lpstr>
      <vt:lpstr>Moving average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Alternative idea: Median filtering</vt:lpstr>
      <vt:lpstr>Median filter</vt:lpstr>
      <vt:lpstr>Median filtering results</vt:lpstr>
      <vt:lpstr>Median vs. Gaussian filtering</vt:lpstr>
      <vt:lpstr>Highpass Kernel: finds edges (applied to the graytone image!)</vt:lpstr>
      <vt:lpstr>Guess that kernel!</vt:lpstr>
      <vt:lpstr>Identity Kernel: Does nothing!</vt:lpstr>
      <vt:lpstr>Guess that kernel!</vt:lpstr>
      <vt:lpstr>Sharpen Kernel: sharpens! (applied to all three bands)</vt:lpstr>
      <vt:lpstr>Guess that kernel!</vt:lpstr>
      <vt:lpstr>Emboss Kernel: stylin’ (applied to all three bands)</vt:lpstr>
      <vt:lpstr>Guess those kernels!</vt:lpstr>
      <vt:lpstr>Sobel Kernels: edges (applied to a graytone image and thresholded)</vt:lpstr>
      <vt:lpstr>Sobel Kernels: edges and gradient!</vt:lpstr>
      <vt:lpstr>Sobel Kernels: edges and gradient!</vt:lpstr>
      <vt:lpstr>And so much more!!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13</cp:revision>
  <dcterms:created xsi:type="dcterms:W3CDTF">2024-09-09T19:36:23Z</dcterms:created>
  <dcterms:modified xsi:type="dcterms:W3CDTF">2024-10-17T02:49:44Z</dcterms:modified>
</cp:coreProperties>
</file>